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808" r:id="rId6"/>
    <p:sldMasterId id="2147483715" r:id="rId7"/>
    <p:sldMasterId id="2147483768" r:id="rId8"/>
  </p:sldMasterIdLst>
  <p:notesMasterIdLst>
    <p:notesMasterId r:id="rId52"/>
  </p:notesMasterIdLst>
  <p:handoutMasterIdLst>
    <p:handoutMasterId r:id="rId53"/>
  </p:handoutMasterIdLst>
  <p:sldIdLst>
    <p:sldId id="259" r:id="rId9"/>
    <p:sldId id="333" r:id="rId10"/>
    <p:sldId id="334" r:id="rId11"/>
    <p:sldId id="337" r:id="rId12"/>
    <p:sldId id="336" r:id="rId13"/>
    <p:sldId id="335" r:id="rId14"/>
    <p:sldId id="338" r:id="rId15"/>
    <p:sldId id="339" r:id="rId16"/>
    <p:sldId id="340" r:id="rId17"/>
    <p:sldId id="341" r:id="rId18"/>
    <p:sldId id="342" r:id="rId19"/>
    <p:sldId id="361" r:id="rId20"/>
    <p:sldId id="343" r:id="rId21"/>
    <p:sldId id="344" r:id="rId22"/>
    <p:sldId id="345" r:id="rId23"/>
    <p:sldId id="346" r:id="rId24"/>
    <p:sldId id="347" r:id="rId25"/>
    <p:sldId id="373" r:id="rId26"/>
    <p:sldId id="348" r:id="rId27"/>
    <p:sldId id="349" r:id="rId28"/>
    <p:sldId id="351" r:id="rId29"/>
    <p:sldId id="352" r:id="rId30"/>
    <p:sldId id="362" r:id="rId31"/>
    <p:sldId id="363" r:id="rId32"/>
    <p:sldId id="364" r:id="rId33"/>
    <p:sldId id="353" r:id="rId34"/>
    <p:sldId id="354" r:id="rId35"/>
    <p:sldId id="355" r:id="rId36"/>
    <p:sldId id="356" r:id="rId37"/>
    <p:sldId id="357" r:id="rId38"/>
    <p:sldId id="365" r:id="rId39"/>
    <p:sldId id="366" r:id="rId40"/>
    <p:sldId id="367" r:id="rId41"/>
    <p:sldId id="368" r:id="rId42"/>
    <p:sldId id="358" r:id="rId43"/>
    <p:sldId id="359" r:id="rId44"/>
    <p:sldId id="360" r:id="rId45"/>
    <p:sldId id="369" r:id="rId46"/>
    <p:sldId id="370" r:id="rId47"/>
    <p:sldId id="371" r:id="rId48"/>
    <p:sldId id="372" r:id="rId49"/>
    <p:sldId id="374" r:id="rId50"/>
    <p:sldId id="258" r:id="rId51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3" autoAdjust="0"/>
    <p:restoredTop sz="81585" autoAdjust="0"/>
  </p:normalViewPr>
  <p:slideViewPr>
    <p:cSldViewPr>
      <p:cViewPr varScale="1">
        <p:scale>
          <a:sx n="74" d="100"/>
          <a:sy n="74" d="100"/>
        </p:scale>
        <p:origin x="-1380" y="-90"/>
      </p:cViewPr>
      <p:guideLst>
        <p:guide orient="horz" pos="42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>
        <p:scale>
          <a:sx n="75" d="100"/>
          <a:sy n="75" d="100"/>
        </p:scale>
        <p:origin x="-2238" y="-246"/>
      </p:cViewPr>
      <p:guideLst>
        <p:guide orient="horz" pos="3127"/>
        <p:guide pos="42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62320" y="9414122"/>
            <a:ext cx="624179" cy="496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BAC8C890-231A-4ABA-B911-489C84A2D6F2}" type="slidenum">
              <a:rPr lang="nl-NL"/>
              <a:pPr>
                <a:defRPr/>
              </a:pPr>
              <a:t>‹N°›</a:t>
            </a:fld>
            <a:endParaRPr lang="nl-NL" dirty="0"/>
          </a:p>
        </p:txBody>
      </p:sp>
      <p:pic>
        <p:nvPicPr>
          <p:cNvPr id="34819" name="Picture 2" descr="C:\Users\NL07021\Pictures\Visuals PPT\Logos handout en notes\Ato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40" y="117419"/>
            <a:ext cx="1283299" cy="46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185825" y="9502979"/>
            <a:ext cx="5916200" cy="39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Consulting, Atos Worldline, Atos Sphere,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Atos Cloud and Atos Worldgrid are registered trademarks of Atos SE.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Atos, to be used by the recipient only. This document, or any part of it,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may not be reproduced, copied, circulated and/or distributed nor quoted without prior written approval from Atos.</a:t>
            </a:r>
            <a:endParaRPr lang="nl-NL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99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r>
              <a:rPr lang="nl-NL" noProof="0" dirty="0" smtClean="0"/>
              <a:t>²</a:t>
            </a:r>
            <a:endParaRPr lang="nl-NL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788"/>
            <a:ext cx="5438140" cy="446667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62320" y="9287183"/>
            <a:ext cx="624179" cy="496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latin typeface="+mn-lt"/>
                <a:cs typeface="+mn-cs"/>
              </a:defRPr>
            </a:lvl1pPr>
          </a:lstStyle>
          <a:p>
            <a:pPr>
              <a:defRPr/>
            </a:pPr>
            <a:fld id="{19FB5CC7-CF4C-4259-9963-8C7454471E68}" type="slidenum">
              <a:rPr lang="nl-NL"/>
              <a:pPr>
                <a:defRPr/>
              </a:pPr>
              <a:t>‹N°›</a:t>
            </a:fld>
            <a:endParaRPr lang="nl-NL" dirty="0"/>
          </a:p>
        </p:txBody>
      </p:sp>
      <p:sp>
        <p:nvSpPr>
          <p:cNvPr id="10" name="AddNotifier#3"/>
          <p:cNvSpPr txBox="1">
            <a:spLocks noChangeArrowheads="1"/>
          </p:cNvSpPr>
          <p:nvPr/>
        </p:nvSpPr>
        <p:spPr bwMode="auto">
          <a:xfrm>
            <a:off x="185825" y="9502979"/>
            <a:ext cx="5916200" cy="39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Atos, the Atos logo, Atos Consulting, Atos Worldline, Atos Sphere,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Atos Cloud and Atos Worldgrid are registered trademarks of Atos SE.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© 2013 Atos. Confidential information owned by Atos, to be used by the recipient only. This document, or any part of it,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may not be reproduced, copied, circulated and/or distributed nor quoted without prior written approval from Atos.</a:t>
            </a:r>
            <a:endParaRPr lang="nl-NL" sz="500" dirty="0">
              <a:latin typeface="+mn-lt"/>
              <a:cs typeface="+mn-cs"/>
            </a:endParaRPr>
          </a:p>
        </p:txBody>
      </p:sp>
      <p:pic>
        <p:nvPicPr>
          <p:cNvPr id="29702" name="Picture 2" descr="C:\Users\NL07021\Pictures\Visuals PPT\Logos handout en notes\At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40" y="117419"/>
            <a:ext cx="1283299" cy="46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de-DE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D66025-46DB-4C81-8199-224D95CF9B92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nl-N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F42B88-4333-4CFC-91C1-A76D43369ACF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nl-NL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8F21F6-FC3F-4D98-BCDA-5B02A88D7C37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nl-NL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76DE8B-3AFE-44B4-9FEA-0E73BBDFF0D9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nl-NL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3C038D-D797-497C-83EC-84F4EEDA622F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nl-NL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de-DE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932183-1959-48F3-9651-80281796378E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nl-N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396800"/>
            <a:ext cx="4950000" cy="1470025"/>
          </a:xfrm>
        </p:spPr>
        <p:txBody>
          <a:bodyPr>
            <a:noAutofit/>
          </a:bodyPr>
          <a:lstStyle>
            <a:lvl1pPr>
              <a:defRPr sz="3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6000" y="2955600"/>
            <a:ext cx="4950000" cy="14868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293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4023F-D908-44A7-869F-693F41664582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C47A9-3051-4523-91FE-00CEBC8D1D6F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2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8B27-1E5D-4006-A832-9A4880269256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85C1C-7DEE-4291-BA8D-1A9A4992EF6D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242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6C19C-CB8C-4840-8C4E-0FA7C0846D9F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272E2-E61E-4B4C-9BDC-61A11A50A37B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798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A705B-4813-403A-8482-B18DE5CFC439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27F9E-9E0D-4377-8646-C355A8EF6469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18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3DB86-5914-473B-9311-97C1A6D49E8B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75B57-E784-4C78-B93B-8E67B6C07258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065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56861-46E0-44E1-BCAA-473E9CC2995F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2014C1-A09A-4F7E-928F-543CCFA6DB3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095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622EB-7CCB-4466-9D2B-804445A5242D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9202F-EE06-49EB-AD0C-59D9C795E406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35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text only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ddCustomDate#1"/>
          <p:cNvSpPr txBox="1">
            <a:spLocks noChangeArrowheads="1"/>
          </p:cNvSpPr>
          <p:nvPr/>
        </p:nvSpPr>
        <p:spPr bwMode="auto">
          <a:xfrm>
            <a:off x="3984625" y="4652963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dirty="0" smtClean="0">
                <a:ea typeface="Verdana" pitchFamily="34" charset="0"/>
                <a:cs typeface="Verdana" pitchFamily="34" charset="0"/>
              </a:rPr>
              <a:t>23-10-2013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396800"/>
            <a:ext cx="4950000" cy="1470025"/>
          </a:xfrm>
        </p:spPr>
        <p:txBody>
          <a:bodyPr>
            <a:noAutofit/>
          </a:bodyPr>
          <a:lstStyle>
            <a:lvl1pPr>
              <a:defRPr sz="3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6000" y="2955600"/>
            <a:ext cx="4950000" cy="14868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9165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046052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378000"/>
            <a:ext cx="8741280" cy="75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00" y="1124744"/>
            <a:ext cx="8748000" cy="49628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783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93675" y="6318250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A3101-E34C-444D-892F-3D4F8F3FE567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887525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dNotifier#1"/>
          <p:cNvSpPr txBox="1">
            <a:spLocks noChangeArrowheads="1"/>
          </p:cNvSpPr>
          <p:nvPr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AddCustomDate#1"/>
          <p:cNvSpPr txBox="1">
            <a:spLocks noChangeArrowheads="1"/>
          </p:cNvSpPr>
          <p:nvPr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AddNotifier#1"/>
          <p:cNvSpPr txBox="1">
            <a:spLocks noChangeArrowheads="1"/>
          </p:cNvSpPr>
          <p:nvPr userDrawn="1"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8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620000"/>
            <a:ext cx="4734000" cy="124560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907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08C92-44E9-4ACC-9A1C-4D2551238357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26DCD-A1AA-448C-A0FA-0EFFACC7F0D6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84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E69DF-E38D-4822-8433-69CECB94B694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6352D-7D0E-4303-9882-C3456F0841E7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77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E3FE4-F1FA-4E34-9001-6ECB24618A3E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C0CC9-0870-4837-A3CF-A713D0D4CDB0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747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BEE8C-7310-453B-979D-FF8BB63217A8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3E5FC-EE8F-4751-9B5F-0672D7E98F6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158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B5A50-4966-4003-B3AC-4A9622B71CBF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38675-57C0-45C7-AC4C-D97E15D422D3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68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5D9BB-0083-4093-B373-A0B81B264F04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B194-FF20-47B9-981D-86406FA276E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442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02500-7AC5-4412-9246-CAE15B501F45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3D769-A179-4683-915F-BC05543F73A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450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EE928-B0DC-4A34-A65A-C92651349A92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36126-44D4-4E08-A319-6E8072A7254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756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960DA-C473-4A51-8EBF-0BA648786CDC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1AFD-3C0A-4569-A52A-B2956D22E843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378000"/>
            <a:ext cx="8741280" cy="756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00" y="1124744"/>
            <a:ext cx="8748000" cy="4962856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93675" y="6318250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29349-2F83-4B2D-86D4-AB76EBAC9B1F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6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45BC4-5F0B-44BC-8B20-7FC5366D94EE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C7782-A05A-47C5-A381-BFA2D7B57425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401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7AB84-BCB3-4712-BC71-ABE92AED4050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F387D-14E0-4535-97DF-D843744D46ED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65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dNotifier#1"/>
          <p:cNvSpPr txBox="1">
            <a:spLocks noChangeArrowheads="1"/>
          </p:cNvSpPr>
          <p:nvPr userDrawn="1"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620000"/>
            <a:ext cx="4734000" cy="124560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115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193675" y="6308725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FAB99-08CD-41AF-B442-540D21EF1DCC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36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DA7C1-7593-48C1-A15A-FD9D24F48542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E614D-0D92-440C-A3D7-03BB2EA26CD2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17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F2A5C-9669-4AF8-A8F1-65DDD623AEFF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0678A-21FC-4505-BA14-CEA4C6C9A6B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36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51E55-E1EE-4BBC-B930-45A1C89BD878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977F1-7C2C-4414-94B1-151E116DD6A8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4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9EF95-A1BB-4FA6-8073-46FAC3F268DC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1A893-CF5A-42A2-B1CF-81434F1743A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58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0813" y="3778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stijl te bewerken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9700" y="1454150"/>
            <a:ext cx="8748713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modelstijlen te bewerken</a:t>
            </a:r>
          </a:p>
          <a:p>
            <a:pPr lvl="1"/>
            <a:r>
              <a:rPr lang="nl-NL" altLang="de-DE" smtClean="0"/>
              <a:t>Tweede niveau</a:t>
            </a:r>
          </a:p>
          <a:p>
            <a:pPr lvl="2"/>
            <a:r>
              <a:rPr lang="nl-NL" altLang="de-DE" smtClean="0"/>
              <a:t>Derde niveau</a:t>
            </a:r>
          </a:p>
          <a:p>
            <a:pPr lvl="3"/>
            <a:r>
              <a:rPr lang="nl-NL" altLang="de-DE" smtClean="0"/>
              <a:t>Vierde niveau</a:t>
            </a:r>
          </a:p>
          <a:p>
            <a:pPr lvl="4"/>
            <a:r>
              <a:rPr lang="nl-NL" altLang="de-DE" smtClean="0"/>
              <a:t>Vijfde niveau</a:t>
            </a:r>
          </a:p>
        </p:txBody>
      </p:sp>
      <p:sp>
        <p:nvSpPr>
          <p:cNvPr id="1029" name="AddCustomFooter#1"/>
          <p:cNvSpPr txBox="1">
            <a:spLocks noChangeArrowheads="1"/>
          </p:cNvSpPr>
          <p:nvPr/>
        </p:nvSpPr>
        <p:spPr bwMode="auto">
          <a:xfrm>
            <a:off x="190500" y="6378575"/>
            <a:ext cx="3294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23-10-2013| Saeid Mirzaei | © For internal use </a:t>
            </a:r>
          </a:p>
          <a:p>
            <a:pPr>
              <a:defRPr/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SDCO - </a:t>
            </a:r>
            <a:r>
              <a:rPr lang="en-US" sz="1000" dirty="0" err="1" smtClean="0">
                <a:ea typeface="Verdana" pitchFamily="34" charset="0"/>
                <a:cs typeface="Verdana" pitchFamily="34" charset="0"/>
              </a:rPr>
              <a:t>Worldline</a:t>
            </a:r>
            <a:endParaRPr lang="nl-NL" sz="1000" dirty="0" smtClean="0">
              <a:ea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39750" indent="-269875" algn="l" rtl="0" eaLnBrk="0" fontAlgn="base" hangingPunct="0">
        <a:spcBef>
          <a:spcPts val="388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79500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493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083997-E68E-401C-AA77-890283E03F33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629780-8AA2-4B82-AF62-C08352358E6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50813" y="3778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stijl te bewerken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9700" y="1454150"/>
            <a:ext cx="8748713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modelstijlen te bewerken</a:t>
            </a:r>
          </a:p>
          <a:p>
            <a:pPr lvl="1"/>
            <a:r>
              <a:rPr lang="nl-NL" altLang="de-DE" smtClean="0"/>
              <a:t>Tweede niveau</a:t>
            </a:r>
          </a:p>
          <a:p>
            <a:pPr lvl="2"/>
            <a:r>
              <a:rPr lang="nl-NL" altLang="de-DE" smtClean="0"/>
              <a:t>Derde niveau</a:t>
            </a:r>
          </a:p>
          <a:p>
            <a:pPr lvl="3"/>
            <a:r>
              <a:rPr lang="nl-NL" altLang="de-DE" smtClean="0"/>
              <a:t>Vierde niveau</a:t>
            </a:r>
          </a:p>
          <a:p>
            <a:pPr lvl="4"/>
            <a:r>
              <a:rPr lang="nl-NL" altLang="de-DE" smtClean="0"/>
              <a:t>Vijfde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675" y="6308725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A1A5E549-0A8E-4BA3-95AE-85B1B497C6D9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  <p:sp>
        <p:nvSpPr>
          <p:cNvPr id="1029" name="AddCustomFooter#1"/>
          <p:cNvSpPr txBox="1">
            <a:spLocks noChangeArrowheads="1"/>
          </p:cNvSpPr>
          <p:nvPr/>
        </p:nvSpPr>
        <p:spPr bwMode="auto">
          <a:xfrm>
            <a:off x="190500" y="6378575"/>
            <a:ext cx="339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en-US" sz="1000" smtClean="0">
                <a:ea typeface="Verdana" pitchFamily="34" charset="0"/>
                <a:cs typeface="Verdana" pitchFamily="34" charset="0"/>
              </a:rPr>
              <a:t>       | dd-mm-yyyy | Author | © For internal use </a:t>
            </a:r>
          </a:p>
          <a:p>
            <a:pPr>
              <a:defRPr/>
            </a:pPr>
            <a:r>
              <a:rPr lang="en-US" sz="1000" smtClean="0">
                <a:ea typeface="Verdana" pitchFamily="34" charset="0"/>
                <a:cs typeface="Verdana" pitchFamily="34" charset="0"/>
              </a:rPr>
              <a:t>GBU | Division | Department </a:t>
            </a:r>
            <a:endParaRPr lang="nl-NL" sz="1000" smtClean="0">
              <a:ea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39750" indent="-269875" algn="l" rtl="0" eaLnBrk="0" fontAlgn="base" hangingPunct="0">
        <a:spcBef>
          <a:spcPts val="388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79500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493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409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1B6DE2F-B883-446B-B4CE-9274F03F9DE7}" type="datetimeFigureOut">
              <a:rPr lang="de-DE"/>
              <a:pPr>
                <a:defRPr/>
              </a:pPr>
              <a:t>17.07.2014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7D513DC-B275-4789-A17B-967CC63AA569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hrome.google.com/webstore/detail/ripple-emulator-beta/geelfhphabnejjhdalkjhgipohgpdnoc" TargetMode="Externa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lugins.cordova.io/#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cordova-plugin-splashscree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apache/cordova-plugin-network-information" TargetMode="External"/><Relationship Id="rId4" Type="http://schemas.openxmlformats.org/officeDocument/2006/relationships/hyperlink" Target="https://github.com/apache/cordova-plugin-geolocati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pache/cordova-plugin-geolocatio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pache/cordova-plugin-network-informa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got5/ngCordova-demo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ngcordova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webstor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hyperlink" Target="http://nodejs.org/" TargetMode="External"/><Relationship Id="rId4" Type="http://schemas.openxmlformats.org/officeDocument/2006/relationships/hyperlink" Target="http://developer.android.com/sdk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ionicframework.com/docs/" TargetMode="External"/><Relationship Id="rId3" Type="http://schemas.openxmlformats.org/officeDocument/2006/relationships/image" Target="../media/image4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hyperlink" Target="http://ionicons.com/" TargetMode="External"/><Relationship Id="rId4" Type="http://schemas.openxmlformats.org/officeDocument/2006/relationships/image" Target="../media/image48.png"/><Relationship Id="rId9" Type="http://schemas.openxmlformats.org/officeDocument/2006/relationships/hyperlink" Target="http://codepen.io/ionic/pen/zkmhJ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angular-google-maps.org/" TargetMode="External"/><Relationship Id="rId5" Type="http://schemas.openxmlformats.org/officeDocument/2006/relationships/hyperlink" Target="https://github.com/angular/bower-angular-resource" TargetMode="External"/><Relationship Id="rId4" Type="http://schemas.openxmlformats.org/officeDocument/2006/relationships/hyperlink" Target="https://github.com/driftyco/ionic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ionicons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docs/api/service/$ionicPopup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://ionicframework.com/docs/api/service/$ionicLoadi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maxime.gens@worldline.com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build.phonegap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proxy:3128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ant.apache.org/bindownload.cgi" TargetMode="External"/><Relationship Id="rId5" Type="http://schemas.openxmlformats.org/officeDocument/2006/relationships/hyperlink" Target="http://developer.android.com/sdk/index.html" TargetMode="External"/><Relationship Id="rId4" Type="http://schemas.openxmlformats.org/officeDocument/2006/relationships/hyperlink" Target="http://nodej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5936" y="4653136"/>
            <a:ext cx="1152128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9612" y="1484784"/>
            <a:ext cx="6984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/>
              <a:t>Training </a:t>
            </a:r>
          </a:p>
          <a:p>
            <a:pPr algn="ctr"/>
            <a:r>
              <a:rPr lang="fr-FR" sz="4000" b="1" dirty="0" smtClean="0"/>
              <a:t>Phone Gap / Cordova</a:t>
            </a:r>
            <a:endParaRPr lang="fr-FR" sz="4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779912" y="4653136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30/06/2014</a:t>
            </a:r>
            <a:endParaRPr lang="fr-FR" sz="11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2879812" y="5229200"/>
            <a:ext cx="3528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By </a:t>
            </a:r>
            <a:r>
              <a:rPr lang="fr-FR" sz="1400" b="1" dirty="0" smtClean="0"/>
              <a:t>S.D.C.O</a:t>
            </a:r>
          </a:p>
          <a:p>
            <a:pPr algn="ctr"/>
            <a:r>
              <a:rPr lang="fr-FR" sz="1200" dirty="0" smtClean="0"/>
              <a:t>Team : </a:t>
            </a:r>
            <a:r>
              <a:rPr lang="fr-FR" sz="1200" b="1" dirty="0" smtClean="0"/>
              <a:t>Web &amp; Mobile Framework</a:t>
            </a:r>
            <a:endParaRPr lang="fr-FR" sz="12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84" y="2970914"/>
            <a:ext cx="2733445" cy="1576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2508435" y="1413373"/>
            <a:ext cx="292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u="sng" dirty="0" smtClean="0">
                <a:latin typeface="Calibri" panose="020F0502020204030204" pitchFamily="34" charset="0"/>
              </a:rPr>
              <a:t>www </a:t>
            </a:r>
            <a:r>
              <a:rPr lang="fr-FR" sz="1400" i="1" u="sng" dirty="0" err="1" smtClean="0">
                <a:latin typeface="Calibri" panose="020F0502020204030204" pitchFamily="34" charset="0"/>
              </a:rPr>
              <a:t>folder</a:t>
            </a:r>
            <a:r>
              <a:rPr lang="fr-FR" sz="1400" i="1" u="sng" dirty="0" smtClean="0">
                <a:latin typeface="Calibri" panose="020F0502020204030204" pitchFamily="34" charset="0"/>
              </a:rPr>
              <a:t> content</a:t>
            </a:r>
            <a:endParaRPr lang="fr-FR" sz="1400" i="1" u="sng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Pictures\ezfouhuezidgfqf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20288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555776" y="1704980"/>
            <a:ext cx="46085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Config file (</a:t>
            </a:r>
            <a:r>
              <a:rPr lang="fr-FR" sz="1600" dirty="0" err="1" smtClean="0">
                <a:latin typeface="Calibri" panose="020F0502020204030204" pitchFamily="34" charset="0"/>
              </a:rPr>
              <a:t>Bower</a:t>
            </a:r>
            <a:r>
              <a:rPr lang="fr-FR" sz="1600" dirty="0" smtClean="0">
                <a:latin typeface="Calibri" panose="020F0502020204030204" pitchFamily="34" charset="0"/>
              </a:rPr>
              <a:t>, Grunt, </a:t>
            </a:r>
            <a:r>
              <a:rPr lang="fr-FR" sz="1600" dirty="0" err="1" smtClean="0">
                <a:latin typeface="Calibri" panose="020F0502020204030204" pitchFamily="34" charset="0"/>
              </a:rPr>
              <a:t>NodeJS</a:t>
            </a:r>
            <a:r>
              <a:rPr lang="fr-FR" sz="1600" dirty="0" smtClean="0">
                <a:latin typeface="Calibri" panose="020F0502020204030204" pitchFamily="34" charset="0"/>
              </a:rPr>
              <a:t>…)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707904" y="4509120"/>
            <a:ext cx="3960440" cy="1415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atin typeface="Calibri" panose="020F0502020204030204" pitchFamily="34" charset="0"/>
              </a:rPr>
              <a:t>Sinple</a:t>
            </a:r>
            <a:r>
              <a:rPr lang="fr-FR" b="1" dirty="0" smtClean="0">
                <a:latin typeface="Calibri" panose="020F0502020204030204" pitchFamily="34" charset="0"/>
              </a:rPr>
              <a:t> Page Application </a:t>
            </a:r>
            <a:r>
              <a:rPr lang="fr-FR" b="1" dirty="0" err="1" smtClean="0">
                <a:latin typeface="Calibri" panose="020F0502020204030204" pitchFamily="34" charset="0"/>
              </a:rPr>
              <a:t>Principle</a:t>
            </a:r>
            <a:endParaRPr lang="fr-FR" b="1" dirty="0" smtClean="0">
              <a:latin typeface="Calibri" panose="020F0502020204030204" pitchFamily="34" charset="0"/>
            </a:endParaRPr>
          </a:p>
          <a:p>
            <a:endParaRPr lang="fr-FR" b="1" dirty="0">
              <a:latin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Web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 unique page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Web Page </a:t>
            </a: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dunamically</a:t>
            </a:r>
            <a:endParaRPr lang="fr-FR" sz="1600" dirty="0" smtClean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 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607636" y="3861048"/>
            <a:ext cx="216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It’s</a:t>
            </a:r>
            <a:r>
              <a:rPr lang="fr-F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a SPA application</a:t>
            </a:r>
            <a:endParaRPr lang="fr-F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1026" name="Picture 2" descr="D:\Utilisateurs\A577163\Pictures\con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61" y="3072213"/>
            <a:ext cx="7754115" cy="28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55576" y="13407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>
                <a:latin typeface="Calibri" panose="020F0502020204030204" pitchFamily="34" charset="0"/>
              </a:rPr>
              <a:t>Config.xml</a:t>
            </a:r>
            <a:endParaRPr lang="fr-FR" b="1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1259632" y="1710100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sz="1600" dirty="0" smtClean="0">
                <a:latin typeface="Calibri" panose="020F0502020204030204" pitchFamily="34" charset="0"/>
              </a:rPr>
              <a:t> Important file– Cordova </a:t>
            </a:r>
            <a:r>
              <a:rPr lang="fr-FR" sz="1600" dirty="0" err="1" smtClean="0">
                <a:latin typeface="Calibri" panose="020F0502020204030204" pitchFamily="34" charset="0"/>
              </a:rPr>
              <a:t>don’t</a:t>
            </a:r>
            <a:r>
              <a:rPr lang="fr-FR" sz="1600" dirty="0" smtClean="0">
                <a:latin typeface="Calibri" panose="020F0502020204030204" pitchFamily="34" charset="0"/>
              </a:rPr>
              <a:t>  </a:t>
            </a:r>
            <a:r>
              <a:rPr lang="fr-FR" sz="1600" dirty="0" err="1" smtClean="0">
                <a:latin typeface="Calibri" panose="020F0502020204030204" pitchFamily="34" charset="0"/>
              </a:rPr>
              <a:t>work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without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this</a:t>
            </a:r>
            <a:r>
              <a:rPr lang="fr-FR" sz="1600" dirty="0" smtClean="0">
                <a:latin typeface="Calibri" panose="020F0502020204030204" pitchFamily="34" charset="0"/>
              </a:rPr>
              <a:t> file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Plugins configuration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Application configuration </a:t>
            </a:r>
            <a:r>
              <a:rPr lang="fr-FR" sz="1600" dirty="0" smtClean="0">
                <a:latin typeface="Calibri" panose="020F0502020204030204" pitchFamily="34" charset="0"/>
              </a:rPr>
              <a:t>: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r>
              <a:rPr lang="fr-FR" sz="1600" dirty="0" smtClean="0">
                <a:latin typeface="Calibri" panose="020F0502020204030204" pitchFamily="34" charset="0"/>
              </a:rPr>
              <a:t> -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Often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m</a:t>
            </a:r>
            <a:r>
              <a:rPr lang="fr-FR" sz="1600" dirty="0" err="1" smtClean="0">
                <a:latin typeface="Calibri" panose="020F0502020204030204" pitchFamily="34" charset="0"/>
              </a:rPr>
              <a:t>odify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each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 (Android – Ios)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8367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Localhost</a:t>
            </a:r>
            <a:r>
              <a:rPr lang="fr-FR" b="1" i="1" dirty="0" smtClean="0"/>
              <a:t> server</a:t>
            </a:r>
            <a:endParaRPr lang="fr-FR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755576" y="1362242"/>
            <a:ext cx="361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If </a:t>
            </a:r>
            <a:r>
              <a:rPr lang="fr-FR" dirty="0" err="1" smtClean="0">
                <a:latin typeface="Calibri" panose="020F0502020204030204" pitchFamily="34" charset="0"/>
              </a:rPr>
              <a:t>you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want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smtClean="0">
                <a:latin typeface="Calibri" panose="020F0502020204030204" pitchFamily="34" charset="0"/>
              </a:rPr>
              <a:t>to </a:t>
            </a:r>
            <a:r>
              <a:rPr lang="fr-FR" dirty="0" err="1" smtClean="0">
                <a:latin typeface="Calibri" panose="020F0502020204030204" pitchFamily="34" charset="0"/>
              </a:rPr>
              <a:t>work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locally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7" name="Virage 6"/>
          <p:cNvSpPr/>
          <p:nvPr/>
        </p:nvSpPr>
        <p:spPr>
          <a:xfrm rot="10800000" flipH="1">
            <a:off x="1187624" y="1731574"/>
            <a:ext cx="432048" cy="319390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63688" y="1738489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Use </a:t>
            </a:r>
            <a:r>
              <a:rPr lang="fr-FR" b="1" dirty="0" err="1" smtClean="0">
                <a:latin typeface="Calibri" panose="020F0502020204030204" pitchFamily="34" charset="0"/>
              </a:rPr>
              <a:t>NodeJS</a:t>
            </a:r>
            <a:r>
              <a:rPr lang="fr-FR" b="1" dirty="0" smtClean="0">
                <a:latin typeface="Calibri" panose="020F0502020204030204" pitchFamily="34" charset="0"/>
              </a:rPr>
              <a:t> server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63" y="4561952"/>
            <a:ext cx="7272808" cy="156019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14663" y="4245143"/>
            <a:ext cx="3758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Launch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>
                <a:latin typeface="Calibri" panose="020F0502020204030204" pitchFamily="34" charset="0"/>
              </a:rPr>
              <a:t>N</a:t>
            </a:r>
            <a:r>
              <a:rPr lang="fr-FR" sz="1400" b="1" dirty="0" err="1" smtClean="0">
                <a:latin typeface="Calibri" panose="020F0502020204030204" pitchFamily="34" charset="0"/>
              </a:rPr>
              <a:t>odeJS</a:t>
            </a:r>
            <a:r>
              <a:rPr lang="fr-FR" sz="1400" b="1" dirty="0" smtClean="0">
                <a:latin typeface="Calibri" panose="020F0502020204030204" pitchFamily="34" charset="0"/>
              </a:rPr>
              <a:t> server </a:t>
            </a:r>
            <a:r>
              <a:rPr lang="fr-FR" sz="1400" dirty="0" smtClean="0">
                <a:latin typeface="Calibri" panose="020F0502020204030204" pitchFamily="34" charset="0"/>
              </a:rPr>
              <a:t>: « </a:t>
            </a:r>
            <a:r>
              <a:rPr lang="fr-FR" sz="1400" i="1" dirty="0" err="1" smtClean="0">
                <a:latin typeface="Calibri" panose="020F0502020204030204" pitchFamily="34" charset="0"/>
              </a:rPr>
              <a:t>node</a:t>
            </a:r>
            <a:r>
              <a:rPr lang="fr-FR" sz="1400" i="1" dirty="0" smtClean="0">
                <a:latin typeface="Calibri" panose="020F0502020204030204" pitchFamily="34" charset="0"/>
              </a:rPr>
              <a:t> server.js »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163880" y="4063843"/>
            <a:ext cx="1482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i="1" dirty="0" err="1" smtClean="0">
                <a:latin typeface="Calibri" panose="020F0502020204030204" pitchFamily="34" charset="0"/>
              </a:rPr>
              <a:t>Example</a:t>
            </a:r>
            <a:r>
              <a:rPr lang="fr-FR" sz="1000" i="1" dirty="0" smtClean="0">
                <a:latin typeface="Calibri" panose="020F0502020204030204" pitchFamily="34" charset="0"/>
              </a:rPr>
              <a:t> server.js</a:t>
            </a:r>
            <a:endParaRPr lang="fr-FR" sz="1000" i="1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32040" y="1371227"/>
            <a:ext cx="394604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/** * </a:t>
            </a:r>
            <a:r>
              <a:rPr lang="fr-FR" sz="1400" b="1" dirty="0" err="1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Node</a:t>
            </a:r>
            <a:r>
              <a:rPr lang="fr-FR" sz="1400" b="1" dirty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server for Worldline TechForum 2014 </a:t>
            </a:r>
            <a:r>
              <a:rPr lang="fr-FR" sz="1400" b="1" dirty="0" smtClean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*/</a:t>
            </a:r>
          </a:p>
          <a:p>
            <a:r>
              <a:rPr lang="fr-FR" sz="1400" i="1" dirty="0" smtClean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express =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require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('express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');</a:t>
            </a:r>
          </a:p>
          <a:p>
            <a:r>
              <a:rPr lang="fr-FR" sz="1400" i="1" dirty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= express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();</a:t>
            </a:r>
          </a:p>
          <a:p>
            <a:r>
              <a:rPr lang="fr-FR" sz="1400" i="1" dirty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maxAge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= </a:t>
            </a:r>
            <a:r>
              <a:rPr lang="fr-FR" sz="1400" dirty="0" smtClean="0">
                <a:solidFill>
                  <a:srgbClr val="FF000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31557600000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express.compress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express.bodyParser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express.methodOverride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</a:t>
            </a:r>
            <a:r>
              <a:rPr lang="fr-FR" sz="1400" i="1" dirty="0" err="1" smtClean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static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(__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dirname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+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'/'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app.get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('/*', </a:t>
            </a:r>
            <a:r>
              <a:rPr lang="fr-FR" sz="1400" i="1" dirty="0" err="1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function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req,res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){ 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	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res.sendfile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(__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dirname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+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'/index.html'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);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});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app.listen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smtClean="0">
                <a:solidFill>
                  <a:srgbClr val="FF000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3000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);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console.log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Listening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on port 3000'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);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14663" y="2708339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in </a:t>
            </a:r>
            <a:r>
              <a:rPr lang="fr-FR" sz="1400" b="1" dirty="0" err="1" smtClean="0">
                <a:latin typeface="Calibri" panose="020F0502020204030204" pitchFamily="34" charset="0"/>
              </a:rPr>
              <a:t>package.json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4663" y="3016116"/>
            <a:ext cx="394604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devDependencies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": { 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"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express": "^3.4.8",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"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karma": "^0.12.16"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}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98907" y="2308230"/>
            <a:ext cx="3977558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D:\MonHelloWorld\www&gt;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init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8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245351" y="1412776"/>
            <a:ext cx="278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How to </a:t>
            </a:r>
            <a:r>
              <a:rPr lang="fr-FR" b="1" dirty="0" err="1" smtClean="0">
                <a:latin typeface="Calibri" panose="020F0502020204030204" pitchFamily="34" charset="0"/>
              </a:rPr>
              <a:t>launch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you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app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17576" y="1700808"/>
            <a:ext cx="319472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Ripple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emultor</a:t>
            </a:r>
            <a:r>
              <a:rPr lang="fr-FR" sz="1600" dirty="0" smtClean="0">
                <a:latin typeface="Calibri" panose="020F0502020204030204" pitchFamily="34" charset="0"/>
              </a:rPr>
              <a:t> :   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Google Chrome extension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Emule a </a:t>
            </a:r>
            <a:r>
              <a:rPr lang="fr-FR" sz="1400" dirty="0" err="1" smtClean="0">
                <a:latin typeface="Calibri" panose="020F0502020204030204" pitchFamily="34" charset="0"/>
              </a:rPr>
              <a:t>device</a:t>
            </a:r>
            <a:r>
              <a:rPr lang="fr-FR" sz="1400" dirty="0" smtClean="0">
                <a:latin typeface="Calibri" panose="020F0502020204030204" pitchFamily="34" charset="0"/>
              </a:rPr>
              <a:t> environnement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Mainly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visual</a:t>
            </a:r>
            <a:r>
              <a:rPr lang="fr-FR" sz="1400" dirty="0" smtClean="0">
                <a:latin typeface="Calibri" panose="020F0502020204030204" pitchFamily="34" charset="0"/>
              </a:rPr>
              <a:t> performance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Old and not </a:t>
            </a:r>
            <a:r>
              <a:rPr lang="fr-FR" sz="1400" dirty="0" err="1" smtClean="0">
                <a:latin typeface="Calibri" panose="020F0502020204030204" pitchFamily="34" charset="0"/>
              </a:rPr>
              <a:t>updated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latin typeface="Calibri" panose="020F0502020204030204" pitchFamily="34" charset="0"/>
              </a:rPr>
              <a:t>N</a:t>
            </a:r>
            <a:r>
              <a:rPr lang="fr-FR" sz="1400" dirty="0" err="1" smtClean="0">
                <a:latin typeface="Calibri" panose="020F0502020204030204" pitchFamily="34" charset="0"/>
              </a:rPr>
              <a:t>eed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a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400" dirty="0">
                <a:latin typeface="Calibri" panose="020F0502020204030204" pitchFamily="34" charset="0"/>
              </a:rPr>
              <a:t>	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Need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a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Pictures\ripp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754" y="1597442"/>
            <a:ext cx="4520713" cy="32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15144" y="3933056"/>
            <a:ext cx="32932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The best </a:t>
            </a:r>
            <a:r>
              <a:rPr lang="fr-FR" sz="1600" dirty="0" err="1" smtClean="0">
                <a:latin typeface="Calibri" panose="020F0502020204030204" pitchFamily="34" charset="0"/>
              </a:rPr>
              <a:t>choice</a:t>
            </a:r>
            <a:r>
              <a:rPr lang="fr-FR" sz="1600" dirty="0" smtClean="0">
                <a:latin typeface="Calibri" panose="020F0502020204030204" pitchFamily="34" charset="0"/>
              </a:rPr>
              <a:t> :</a:t>
            </a:r>
            <a:endParaRPr lang="fr-FR" sz="1600" dirty="0">
              <a:latin typeface="Calibri" panose="020F0502020204030204" pitchFamily="34" charset="0"/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Use a real </a:t>
            </a:r>
            <a:r>
              <a:rPr lang="fr-FR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device</a:t>
            </a:r>
            <a:endParaRPr lang="fr-F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2051" name="Picture 3" descr="D:\Utilisateurs\A577163\Downloads\IMG_20140703_1007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25" y="4509120"/>
            <a:ext cx="2039881" cy="15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94517" y="4925851"/>
            <a:ext cx="2789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latin typeface="Calibri" panose="020F0502020204030204" pitchFamily="34" charset="0"/>
              </a:rPr>
              <a:t>Ripple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47837" y="5172072"/>
            <a:ext cx="4372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hlinkClick r:id="rId5"/>
              </a:rPr>
              <a:t>https://chrome.google.com/webstore/detail/ripple-emulator-beta/geelfhphabnejjhdalkjhgipohgpdnoc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7038855" y="872307"/>
            <a:ext cx="16530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http://plugins.cordova.io/#/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499991" y="5661248"/>
            <a:ext cx="430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i="1" dirty="0" smtClean="0"/>
              <a:t>Possible to </a:t>
            </a:r>
            <a:r>
              <a:rPr lang="fr-FR" i="1" dirty="0" err="1" smtClean="0"/>
              <a:t>create</a:t>
            </a:r>
            <a:r>
              <a:rPr lang="fr-FR" i="1" dirty="0" smtClean="0"/>
              <a:t> </a:t>
            </a:r>
            <a:r>
              <a:rPr lang="fr-FR" i="1" dirty="0" err="1" smtClean="0"/>
              <a:t>your</a:t>
            </a:r>
            <a:r>
              <a:rPr lang="fr-FR" i="1" dirty="0" smtClean="0"/>
              <a:t> plugins</a:t>
            </a:r>
            <a:endParaRPr lang="fr-FR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926519" y="1726194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API plugin Cordova 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3074" name="Picture 2" descr="D:\Utilisateurs\A577163\Pictures\plug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222" y="2127970"/>
            <a:ext cx="17716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923345" y="1924554"/>
            <a:ext cx="28803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269 plugins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Network-information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Dialogs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Splashscreen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Geolocalisation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Globalization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Vibration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StatusBar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…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4564" y="2128535"/>
            <a:ext cx="3293241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Use a </a:t>
            </a:r>
            <a:r>
              <a:rPr lang="fr-FR" i="1" dirty="0" err="1">
                <a:latin typeface="Calibri" panose="020F0502020204030204" pitchFamily="34" charset="0"/>
              </a:rPr>
              <a:t>d</a:t>
            </a:r>
            <a:r>
              <a:rPr lang="fr-FR" i="1" dirty="0" err="1" smtClean="0">
                <a:latin typeface="Calibri" panose="020F0502020204030204" pitchFamily="34" charset="0"/>
              </a:rPr>
              <a:t>evice</a:t>
            </a:r>
            <a:r>
              <a:rPr lang="fr-FR" i="1" dirty="0" smtClean="0">
                <a:latin typeface="Calibri" panose="020F0502020204030204" pitchFamily="34" charset="0"/>
              </a:rPr>
              <a:t> native </a:t>
            </a:r>
            <a:r>
              <a:rPr lang="fr-FR" i="1" dirty="0" err="1" smtClean="0">
                <a:latin typeface="Calibri" panose="020F0502020204030204" pitchFamily="34" charset="0"/>
              </a:rPr>
              <a:t>functionnality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with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cordova</a:t>
            </a:r>
            <a:endParaRPr lang="fr-FR" i="1" dirty="0" smtClean="0">
              <a:latin typeface="Calibri" panose="020F0502020204030204" pitchFamily="34" charset="0"/>
            </a:endParaRPr>
          </a:p>
          <a:p>
            <a:pPr algn="ctr"/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8" name="Flèche vers le bas 7"/>
          <p:cNvSpPr/>
          <p:nvPr/>
        </p:nvSpPr>
        <p:spPr>
          <a:xfrm>
            <a:off x="1571146" y="4725144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157812" y="546988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API Plugin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133824" y="4255623"/>
            <a:ext cx="3416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How to call a camera, </a:t>
            </a:r>
            <a:r>
              <a:rPr lang="fr-FR" sz="1600" dirty="0" smtClean="0">
                <a:latin typeface="Calibri" panose="020F0502020204030204" pitchFamily="34" charset="0"/>
              </a:rPr>
              <a:t>GPS </a:t>
            </a:r>
            <a:r>
              <a:rPr lang="fr-FR" sz="1600" dirty="0">
                <a:latin typeface="Calibri" panose="020F0502020204030204" pitchFamily="34" charset="0"/>
              </a:rPr>
              <a:t>in </a:t>
            </a: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414662" y="1403484"/>
            <a:ext cx="19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Installation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7504" y="177281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org.apache..vibration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Fetching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plugin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via 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registry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Installing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for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926374" y="3559752"/>
            <a:ext cx="372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err="1" smtClean="0">
                <a:latin typeface="Calibri" panose="020F0502020204030204" pitchFamily="34" charset="0"/>
              </a:rPr>
              <a:t>Consult</a:t>
            </a:r>
            <a:r>
              <a:rPr lang="fr-FR" sz="1400" i="1" dirty="0" smtClean="0">
                <a:latin typeface="Calibri" panose="020F0502020204030204" pitchFamily="34" charset="0"/>
              </a:rPr>
              <a:t> documentation to use plugin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830131" y="2752784"/>
            <a:ext cx="391777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You </a:t>
            </a:r>
            <a:r>
              <a:rPr lang="fr-FR" sz="1400" dirty="0" err="1" smtClean="0">
                <a:latin typeface="Calibri" panose="020F0502020204030204" pitchFamily="34" charset="0"/>
              </a:rPr>
              <a:t>can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now</a:t>
            </a:r>
            <a:r>
              <a:rPr lang="fr-FR" sz="1400" dirty="0" smtClean="0">
                <a:latin typeface="Calibri" panose="020F0502020204030204" pitchFamily="34" charset="0"/>
              </a:rPr>
              <a:t> use </a:t>
            </a:r>
            <a:r>
              <a:rPr lang="fr-FR" sz="1400" dirty="0" err="1" smtClean="0">
                <a:latin typeface="Calibri" panose="020F0502020204030204" pitchFamily="34" charset="0"/>
              </a:rPr>
              <a:t>it</a:t>
            </a:r>
            <a:r>
              <a:rPr lang="fr-FR" sz="1400" dirty="0" smtClean="0">
                <a:latin typeface="Calibri" panose="020F0502020204030204" pitchFamily="34" charset="0"/>
              </a:rPr>
              <a:t>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endParaRPr lang="fr-FR" sz="1400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navigator.notification.vibrate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(time)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35692" y="4005064"/>
            <a:ext cx="657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If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use plugin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worldline</a:t>
            </a:r>
            <a:r>
              <a:rPr lang="fr-FR" sz="1600" dirty="0" smtClean="0">
                <a:latin typeface="Calibri" panose="020F0502020204030204" pitchFamily="34" charset="0"/>
              </a:rPr>
              <a:t> proxy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14662" y="4293096"/>
            <a:ext cx="4788695" cy="16888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142830" rIns="91440" bIns="14283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Donwload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.zip plugin file on </a:t>
            </a:r>
            <a:r>
              <a:rPr kumimoji="0" lang="fr-FR" altLang="fr-FR" sz="11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Github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. For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example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3"/>
              </a:rPr>
              <a:t>https://github.com/apache/cordova-plugin-splashscreen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4"/>
              </a:rPr>
              <a:t>https://github.com/apache/cordova-plugin-geolocation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5"/>
              </a:rPr>
              <a:t>https://github.com/apache/cordova-plugin-network-information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Extracts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and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</a:t>
            </a:r>
            <a:r>
              <a:rPr kumimoji="0" lang="fr-FR" altLang="fr-FR" sz="11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install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plugins</a:t>
            </a:r>
            <a:endParaRPr kumimoji="0" lang="fr-FR" altLang="fr-F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plugin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[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pathtotheextractedplugingit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]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-plugin-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geolocation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-master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plugin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[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pathtotheextractedplugingit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]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-plugin-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splashscreen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-master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Example</a:t>
            </a:r>
            <a:endParaRPr lang="fr-FR" b="1" i="1" dirty="0"/>
          </a:p>
        </p:txBody>
      </p:sp>
      <p:pic>
        <p:nvPicPr>
          <p:cNvPr id="1026" name="Picture 2" descr="D:\Utilisateurs\A577163\Pictures\code_gps_cord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1916832"/>
            <a:ext cx="52673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24676" y="1547500"/>
            <a:ext cx="224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Cordova GPS </a:t>
            </a:r>
            <a:r>
              <a:rPr lang="fr-FR" b="1" dirty="0" smtClean="0">
                <a:latin typeface="Calibri" panose="020F0502020204030204" pitchFamily="34" charset="0"/>
              </a:rPr>
              <a:t>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4663" y="3892098"/>
            <a:ext cx="242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err="1" smtClean="0">
                <a:latin typeface="Calibri" panose="020F0502020204030204" pitchFamily="34" charset="0"/>
              </a:rPr>
              <a:t>With</a:t>
            </a:r>
            <a:r>
              <a:rPr lang="fr-FR" sz="1600" i="1" dirty="0" smtClean="0">
                <a:latin typeface="Calibri" panose="020F0502020204030204" pitchFamily="34" charset="0"/>
              </a:rPr>
              <a:t> AngularJS :</a:t>
            </a:r>
          </a:p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Use </a:t>
            </a:r>
            <a:r>
              <a:rPr lang="fr-FR" sz="1600" i="1" dirty="0" smtClean="0">
                <a:latin typeface="Calibri" panose="020F0502020204030204" pitchFamily="34" charset="0"/>
              </a:rPr>
              <a:t>a </a:t>
            </a:r>
            <a:r>
              <a:rPr lang="fr-FR" sz="1600" i="1" dirty="0" err="1" smtClean="0">
                <a:latin typeface="Calibri" panose="020F0502020204030204" pitchFamily="34" charset="0"/>
              </a:rPr>
              <a:t>Apply</a:t>
            </a:r>
            <a:r>
              <a:rPr lang="fr-FR" sz="1600" i="1" dirty="0" smtClean="0">
                <a:latin typeface="Calibri" panose="020F0502020204030204" pitchFamily="34" charset="0"/>
              </a:rPr>
              <a:t>() for update interface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2895375" y="3702769"/>
            <a:ext cx="1152128" cy="378658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20072" y="898267"/>
            <a:ext cx="360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https://github.com/apache/cordova-plugin-geolocation/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11560" y="1916832"/>
            <a:ext cx="2484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</a:rPr>
              <a:t>Demo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A</a:t>
            </a:r>
            <a:r>
              <a:rPr lang="fr-FR" sz="1600" dirty="0" smtClean="0">
                <a:latin typeface="Calibri" panose="020F0502020204030204" pitchFamily="34" charset="0"/>
              </a:rPr>
              <a:t>ngularJS : </a:t>
            </a:r>
          </a:p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A JavaScript Framework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Utilisateurs\A577163\Pictures\connection pluging cord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72" y="1340768"/>
            <a:ext cx="5223804" cy="461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Example</a:t>
            </a:r>
            <a:endParaRPr lang="fr-FR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507407" y="2095741"/>
            <a:ext cx="224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Cordova network Information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14663" y="3892098"/>
            <a:ext cx="242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Good Practice :</a:t>
            </a:r>
          </a:p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Use a Angular Service to call </a:t>
            </a:r>
            <a:r>
              <a:rPr lang="fr-FR" sz="1600" i="1" dirty="0" err="1" smtClean="0">
                <a:latin typeface="Calibri" panose="020F0502020204030204" pitchFamily="34" charset="0"/>
              </a:rPr>
              <a:t>this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fonctionality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2751062" y="1628800"/>
            <a:ext cx="812826" cy="2410345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20072" y="898267"/>
            <a:ext cx="360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https://github.com/apache/cordova-plugin-network-information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7020" y="5455361"/>
            <a:ext cx="2940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</a:rPr>
              <a:t>iOS and Windows Phone </a:t>
            </a:r>
            <a:r>
              <a:rPr lang="en-US" sz="1200" dirty="0">
                <a:latin typeface="Calibri" panose="020F0502020204030204" pitchFamily="34" charset="0"/>
              </a:rPr>
              <a:t>can't detect the type of cellular network connection.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39906" y="4307596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Only IOS and </a:t>
            </a:r>
          </a:p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Windows Phone</a:t>
            </a:r>
            <a:endParaRPr lang="fr-FR" sz="1000" dirty="0">
              <a:latin typeface="Calibri" panose="020F0502020204030204" pitchFamily="34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7473607" y="4507651"/>
            <a:ext cx="532597" cy="1813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7451428" y="4723095"/>
            <a:ext cx="576956" cy="14606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Ng-Cordova</a:t>
            </a:r>
            <a:endParaRPr lang="fr-FR" b="1" i="1" dirty="0"/>
          </a:p>
        </p:txBody>
      </p:sp>
      <p:sp>
        <p:nvSpPr>
          <p:cNvPr id="6" name="Rectangle 5"/>
          <p:cNvSpPr/>
          <p:nvPr/>
        </p:nvSpPr>
        <p:spPr>
          <a:xfrm>
            <a:off x="2123728" y="57332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hlinkClick r:id="rId2"/>
              </a:rPr>
              <a:t>https://github.com/got5/ngCordova-demo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69" y="2280563"/>
            <a:ext cx="2000529" cy="200052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5958" y="1556792"/>
            <a:ext cx="3168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App Ng-Cordova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</a:rPr>
              <a:t>Cordova with the power of AngularJS</a:t>
            </a:r>
          </a:p>
          <a:p>
            <a:pPr algn="ctr"/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3727" y="502348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hlinkClick r:id="rId4"/>
              </a:rPr>
              <a:t>http://ngcordova.com/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825551" y="4822350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Official </a:t>
            </a:r>
            <a:r>
              <a:rPr lang="fr-FR" sz="1400" dirty="0" err="1" smtClean="0">
                <a:latin typeface="Calibri" panose="020F0502020204030204" pitchFamily="34" charset="0"/>
              </a:rPr>
              <a:t>webSite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25452" y="5521825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</a:rPr>
              <a:t>Demo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by S.D.C.O – Web &amp; Mobile Framework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067944" y="3212976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Version Alpha v0.1.3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There not all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Easy</a:t>
            </a:r>
            <a:r>
              <a:rPr lang="fr-FR" sz="1400" dirty="0" smtClean="0">
                <a:latin typeface="Calibri" panose="020F0502020204030204" pitchFamily="34" charset="0"/>
              </a:rPr>
              <a:t> to use a </a:t>
            </a:r>
            <a:r>
              <a:rPr lang="fr-FR" sz="1400" dirty="0" err="1" smtClean="0">
                <a:latin typeface="Calibri" panose="020F0502020204030204" pitchFamily="34" charset="0"/>
              </a:rPr>
              <a:t>simply</a:t>
            </a:r>
            <a:r>
              <a:rPr lang="fr-FR" sz="1400" dirty="0" smtClean="0">
                <a:latin typeface="Calibri" panose="020F0502020204030204" pitchFamily="34" charset="0"/>
              </a:rPr>
              <a:t> plugin 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067944" y="2084543"/>
            <a:ext cx="4680520" cy="83099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latin typeface="Calibri" panose="020F0502020204030204" pitchFamily="34" charset="0"/>
              </a:rPr>
              <a:t>ngCordova</a:t>
            </a:r>
            <a:r>
              <a:rPr lang="en-US" sz="1600" b="1" dirty="0">
                <a:latin typeface="Calibri" panose="020F0502020204030204" pitchFamily="34" charset="0"/>
              </a:rPr>
              <a:t> is a set of AngularJS extensions on top of the Cordova API to make it easier to build, test, and deploy Cordova apps with AngularJS.</a:t>
            </a:r>
          </a:p>
        </p:txBody>
      </p:sp>
    </p:spTree>
    <p:extLst>
      <p:ext uri="{BB962C8B-B14F-4D97-AF65-F5344CB8AC3E}">
        <p14:creationId xmlns:p14="http://schemas.microsoft.com/office/powerpoint/2010/main" val="42318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à coins arrondis 32"/>
          <p:cNvSpPr/>
          <p:nvPr/>
        </p:nvSpPr>
        <p:spPr>
          <a:xfrm>
            <a:off x="5432567" y="2060848"/>
            <a:ext cx="3440847" cy="14865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3006914" y="1340768"/>
            <a:ext cx="3528392" cy="369332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You </a:t>
            </a:r>
            <a:r>
              <a:rPr lang="fr-FR" i="1" dirty="0" err="1" smtClean="0">
                <a:latin typeface="Calibri" panose="020F0502020204030204" pitchFamily="34" charset="0"/>
              </a:rPr>
              <a:t>app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should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be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signed</a:t>
            </a:r>
            <a:r>
              <a:rPr lang="fr-FR" i="1" dirty="0" smtClean="0">
                <a:latin typeface="Calibri" panose="020F0502020204030204" pitchFamily="34" charset="0"/>
              </a:rPr>
              <a:t> !</a:t>
            </a:r>
            <a:endParaRPr lang="fr-FR" i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2780" y="3239593"/>
            <a:ext cx="401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It’s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very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easy</a:t>
            </a:r>
            <a:r>
              <a:rPr lang="fr-FR" sz="1400" b="1" dirty="0" smtClean="0">
                <a:latin typeface="Calibri" panose="020F0502020204030204" pitchFamily="34" charset="0"/>
              </a:rPr>
              <a:t> on Android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520" y="1846011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KeyStore</a:t>
            </a:r>
            <a:endParaRPr lang="fr-FR" sz="16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Alias of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Password</a:t>
            </a:r>
            <a:r>
              <a:rPr lang="fr-FR" sz="1400" dirty="0" smtClean="0">
                <a:latin typeface="Calibri" panose="020F0502020204030204" pitchFamily="34" charset="0"/>
              </a:rPr>
              <a:t> of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…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108874" y="2229209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worldlineSDCO.keystore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cteur droit avec flèche 10"/>
          <p:cNvCxnSpPr>
            <a:endCxn id="23" idx="0"/>
          </p:cNvCxnSpPr>
          <p:nvPr/>
        </p:nvCxnSpPr>
        <p:spPr>
          <a:xfrm flipH="1">
            <a:off x="5914146" y="2725460"/>
            <a:ext cx="658119" cy="2923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6836149" y="2721758"/>
            <a:ext cx="126014" cy="29739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549546" y="2721758"/>
            <a:ext cx="72008" cy="304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7913561" y="2747295"/>
            <a:ext cx="659329" cy="3085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444657" y="3017850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techforum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366660" y="3048648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g-cordova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188343" y="3026558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948417" y="2994885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 rot="20261343">
            <a:off x="5936172" y="263957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ZoneTexte 29"/>
          <p:cNvSpPr txBox="1"/>
          <p:nvPr/>
        </p:nvSpPr>
        <p:spPr>
          <a:xfrm rot="17813933">
            <a:off x="6530326" y="2671982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ZoneTexte 30"/>
          <p:cNvSpPr txBox="1"/>
          <p:nvPr/>
        </p:nvSpPr>
        <p:spPr>
          <a:xfrm rot="4410828">
            <a:off x="7442490" y="2614658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ZoneTexte 31"/>
          <p:cNvSpPr txBox="1"/>
          <p:nvPr/>
        </p:nvSpPr>
        <p:spPr>
          <a:xfrm rot="1350096">
            <a:off x="8034281" y="250981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6301109" y="3339770"/>
            <a:ext cx="17543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err="1" smtClean="0">
                <a:latin typeface="Calibri" panose="020F0502020204030204" pitchFamily="34" charset="0"/>
              </a:rPr>
              <a:t>Keystore</a:t>
            </a:r>
            <a:r>
              <a:rPr lang="fr-FR" sz="800" dirty="0" smtClean="0">
                <a:latin typeface="Calibri" panose="020F0502020204030204" pitchFamily="34" charset="0"/>
              </a:rPr>
              <a:t> organisation</a:t>
            </a:r>
            <a:endParaRPr lang="fr-FR" sz="800" dirty="0">
              <a:latin typeface="Calibri" panose="020F0502020204030204" pitchFamily="34" charset="0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0114"/>
            <a:ext cx="1101329" cy="81730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54" y="3633991"/>
            <a:ext cx="1813028" cy="101982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251520" y="3464714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How to </a:t>
            </a: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Eclipse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1" y="3803268"/>
            <a:ext cx="4026863" cy="2336575"/>
          </a:xfrm>
          <a:prstGeom prst="rect">
            <a:avLst/>
          </a:prstGeom>
        </p:spPr>
      </p:pic>
      <p:sp>
        <p:nvSpPr>
          <p:cNvPr id="40" name="Flèche droite 39"/>
          <p:cNvSpPr/>
          <p:nvPr/>
        </p:nvSpPr>
        <p:spPr>
          <a:xfrm>
            <a:off x="4680271" y="5445224"/>
            <a:ext cx="1368152" cy="216024"/>
          </a:xfrm>
          <a:prstGeom prst="rightArrow">
            <a:avLst>
              <a:gd name="adj1" fmla="val 50000"/>
              <a:gd name="adj2" fmla="val 15601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6303366" y="5060793"/>
            <a:ext cx="24013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Follow</a:t>
            </a:r>
            <a:r>
              <a:rPr lang="fr-FR" sz="1600" b="1" dirty="0" smtClean="0">
                <a:latin typeface="Calibri" panose="020F0502020204030204" pitchFamily="34" charset="0"/>
              </a:rPr>
              <a:t> indications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Create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Create</a:t>
            </a:r>
            <a:r>
              <a:rPr lang="fr-FR" sz="1400" dirty="0" smtClean="0">
                <a:latin typeface="Calibri" panose="020F0502020204030204" pitchFamily="34" charset="0"/>
              </a:rPr>
              <a:t> a alias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…</a:t>
            </a:r>
            <a:endParaRPr lang="fr-FR" sz="1400" dirty="0">
              <a:latin typeface="Calibri" panose="020F0502020204030204" pitchFamily="34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07" y="1991995"/>
            <a:ext cx="998549" cy="8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748712" cy="755650"/>
          </a:xfrm>
        </p:spPr>
        <p:txBody>
          <a:bodyPr/>
          <a:lstStyle/>
          <a:p>
            <a:r>
              <a:rPr lang="en-GB" dirty="0" smtClean="0"/>
              <a:t>I. About Information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8"/>
            <a:ext cx="8748713" cy="4633913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marL="269875" lvl="1" indent="0">
              <a:buNone/>
            </a:pPr>
            <a:r>
              <a:rPr lang="en-US" sz="1800" i="1" dirty="0" smtClean="0">
                <a:latin typeface="Calibri" panose="020F0502020204030204" pitchFamily="34" charset="0"/>
              </a:rPr>
              <a:t>Before please install on your computer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IDE (</a:t>
            </a:r>
            <a:r>
              <a:rPr lang="en-US" dirty="0" err="1" smtClean="0">
                <a:latin typeface="Calibri" panose="020F0502020204030204" pitchFamily="34" charset="0"/>
              </a:rPr>
              <a:t>WebStrom</a:t>
            </a:r>
            <a:r>
              <a:rPr lang="en-US" dirty="0" smtClean="0">
                <a:latin typeface="Calibri" panose="020F0502020204030204" pitchFamily="34" charset="0"/>
              </a:rPr>
              <a:t> : </a:t>
            </a:r>
            <a:r>
              <a:rPr lang="en-US" dirty="0">
                <a:latin typeface="Calibri" panose="020F0502020204030204" pitchFamily="34" charset="0"/>
                <a:hlinkClick r:id="rId3"/>
              </a:rPr>
              <a:t>http://www.jetbrains.com/webstorm</a:t>
            </a:r>
            <a:r>
              <a:rPr lang="en-US" dirty="0" smtClean="0">
                <a:latin typeface="Calibri" panose="020F0502020204030204" pitchFamily="34" charset="0"/>
                <a:hlinkClick r:id="rId3"/>
              </a:rPr>
              <a:t>/</a:t>
            </a:r>
            <a:r>
              <a:rPr lang="en-US" dirty="0" smtClean="0">
                <a:latin typeface="Calibri" panose="020F050202020403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Eclipse </a:t>
            </a:r>
            <a:r>
              <a:rPr lang="en-US" dirty="0" smtClean="0">
                <a:latin typeface="Calibri" panose="020F0502020204030204" pitchFamily="34" charset="0"/>
              </a:rPr>
              <a:t>ADT </a:t>
            </a:r>
            <a:r>
              <a:rPr lang="en-US" dirty="0">
                <a:latin typeface="Calibri" panose="020F0502020204030204" pitchFamily="34" charset="0"/>
              </a:rPr>
              <a:t>(</a:t>
            </a:r>
            <a:r>
              <a:rPr lang="en-US" dirty="0">
                <a:latin typeface="Calibri" panose="020F0502020204030204" pitchFamily="34" charset="0"/>
                <a:hlinkClick r:id="rId4"/>
              </a:rPr>
              <a:t>http://</a:t>
            </a:r>
            <a:r>
              <a:rPr lang="en-US" dirty="0" smtClean="0">
                <a:latin typeface="Calibri" panose="020F0502020204030204" pitchFamily="34" charset="0"/>
                <a:hlinkClick r:id="rId4"/>
              </a:rPr>
              <a:t>developer.android.com/sdk/index.html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" panose="020F0502020204030204" pitchFamily="34" charset="0"/>
              </a:rPr>
              <a:t>NodeJS</a:t>
            </a:r>
            <a:r>
              <a:rPr lang="en-US" dirty="0">
                <a:latin typeface="Calibri" panose="020F0502020204030204" pitchFamily="34" charset="0"/>
              </a:rPr>
              <a:t> : </a:t>
            </a:r>
            <a:r>
              <a:rPr lang="en-US" dirty="0" smtClean="0">
                <a:latin typeface="Calibri" panose="020F0502020204030204" pitchFamily="34" charset="0"/>
              </a:rPr>
              <a:t>(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http</a:t>
            </a:r>
            <a:r>
              <a:rPr lang="en-US" dirty="0">
                <a:latin typeface="Calibri" panose="020F0502020204030204" pitchFamily="34" charset="0"/>
                <a:hlinkClick r:id="rId5"/>
              </a:rPr>
              <a:t>://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nodejs.org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1560" y="1484784"/>
            <a:ext cx="597666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Suject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  <a:r>
              <a:rPr lang="fr-FR" sz="1600" dirty="0" err="1" smtClean="0">
                <a:latin typeface="Calibri" panose="020F0502020204030204" pitchFamily="34" charset="0"/>
              </a:rPr>
              <a:t>Develop</a:t>
            </a:r>
            <a:r>
              <a:rPr lang="fr-FR" sz="1600" dirty="0" smtClean="0">
                <a:latin typeface="Calibri" panose="020F0502020204030204" pitchFamily="34" charset="0"/>
              </a:rPr>
              <a:t> mobile App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Cordova</a:t>
            </a:r>
          </a:p>
          <a:p>
            <a:r>
              <a:rPr lang="fr-FR" b="1" dirty="0" smtClean="0">
                <a:latin typeface="Calibri" panose="020F0502020204030204" pitchFamily="34" charset="0"/>
              </a:rPr>
              <a:t>Time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  <a:r>
              <a:rPr lang="fr-FR" sz="1600" dirty="0" smtClean="0">
                <a:latin typeface="Calibri" panose="020F0502020204030204" pitchFamily="34" charset="0"/>
              </a:rPr>
              <a:t>One </a:t>
            </a:r>
            <a:r>
              <a:rPr lang="fr-FR" sz="1600" dirty="0" err="1" smtClean="0">
                <a:latin typeface="Calibri" panose="020F0502020204030204" pitchFamily="34" charset="0"/>
              </a:rPr>
              <a:t>day</a:t>
            </a:r>
            <a:endParaRPr lang="fr-FR" sz="1600" dirty="0" smtClean="0">
              <a:latin typeface="Calibri" panose="020F0502020204030204" pitchFamily="34" charset="0"/>
            </a:endParaRPr>
          </a:p>
          <a:p>
            <a:r>
              <a:rPr lang="fr-FR" b="1" dirty="0" err="1" smtClean="0">
                <a:latin typeface="Calibri" panose="020F0502020204030204" pitchFamily="34" charset="0"/>
              </a:rPr>
              <a:t>Technology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HTML5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CSS3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– IOS</a:t>
            </a:r>
          </a:p>
          <a:p>
            <a:r>
              <a:rPr lang="fr-FR" b="1" dirty="0" err="1" smtClean="0">
                <a:latin typeface="Calibri" panose="020F0502020204030204" pitchFamily="34" charset="0"/>
              </a:rPr>
              <a:t>Prerequisites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 panose="020F0502020204030204" pitchFamily="34" charset="0"/>
              </a:rPr>
              <a:t>K</a:t>
            </a:r>
            <a:r>
              <a:rPr lang="fr-FR" sz="1600" dirty="0" err="1" smtClean="0">
                <a:latin typeface="Calibri" panose="020F0502020204030204" pitchFamily="34" charset="0"/>
              </a:rPr>
              <a:t>nowledge</a:t>
            </a:r>
            <a:r>
              <a:rPr lang="fr-FR" sz="1600" dirty="0" smtClean="0">
                <a:latin typeface="Calibri" panose="020F0502020204030204" pitchFamily="34" charset="0"/>
              </a:rPr>
              <a:t> JavaScript (Framework AngularJS), HTML5 and CSS3.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Basic</a:t>
            </a:r>
            <a:r>
              <a:rPr lang="fr-FR" sz="1600" dirty="0">
                <a:latin typeface="Calibri" panose="020F0502020204030204" pitchFamily="34" charset="0"/>
              </a:rPr>
              <a:t> </a:t>
            </a:r>
            <a:r>
              <a:rPr lang="fr-FR" sz="1600" dirty="0" smtClean="0">
                <a:latin typeface="Calibri" panose="020F0502020204030204" pitchFamily="34" charset="0"/>
              </a:rPr>
              <a:t>concepts in Android and 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Have a running Android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(real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or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5" name="Picture 2" descr="D:\Utilisateurs\A577163\Downloads\ionic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84784"/>
            <a:ext cx="3872687" cy="20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9552" y="1628800"/>
            <a:ext cx="8038288" cy="310854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:\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A******\&gt;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keytool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genkey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-alias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keyalg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RSA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worldlineSDCO.keystore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keysize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2048 -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validity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10000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Entrez le mot de passe du fichier de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: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Ressaisissez le nouveau mot de passe :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Quels sont vos nom et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prÚnom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Maxime Gens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 est le nom de votre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unitÚ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organisationnelle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SDCO - Web and Mobile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framework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…………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…………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Est-ce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CN=Maxime Gens, OU=SDCO - Web and Mobile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framework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, O=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Wordline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, L=Seclin, ST=Nord-Pas-de-Calais, C=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[non]:  oui</a:t>
            </a:r>
          </a:p>
          <a:p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Entrez le mot de passe de la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pour &lt;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&gt;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      (appuyez sur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EntrÚe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s'il s'agit du mot de passe du fichier de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414663" y="476672"/>
            <a:ext cx="87487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0114"/>
            <a:ext cx="1101329" cy="81730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11632" y="1284184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>
                <a:latin typeface="Calibri" panose="020F0502020204030204" pitchFamily="34" charset="0"/>
              </a:rPr>
              <a:t>Generate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keystore</a:t>
            </a:r>
            <a:r>
              <a:rPr lang="fr-FR" sz="1600" i="1" dirty="0" smtClean="0">
                <a:latin typeface="Calibri" panose="020F0502020204030204" pitchFamily="34" charset="0"/>
              </a:rPr>
              <a:t> on commande line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556399"/>
              </p:ext>
            </p:extLst>
          </p:nvPr>
        </p:nvGraphicFramePr>
        <p:xfrm>
          <a:off x="414663" y="5085184"/>
          <a:ext cx="8427461" cy="640080"/>
        </p:xfrm>
        <a:graphic>
          <a:graphicData uri="http://schemas.openxmlformats.org/drawingml/2006/table">
            <a:tbl>
              <a:tblPr/>
              <a:tblGrid>
                <a:gridCol w="298493"/>
                <a:gridCol w="8128968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sz="1600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keytool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genkey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-alias  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worldlineSDCO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keyalg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</a:t>
                      </a:r>
                      <a:r>
                        <a:rPr lang="fr-FR" sz="1600" b="0" baseline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RSA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keystore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worldlineSDCO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.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keystore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keysize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2048 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validity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10000</a:t>
                      </a:r>
                      <a:endParaRPr lang="fr-FR" sz="1600" b="0" dirty="0">
                        <a:latin typeface="Shonar Bangla" panose="020B0502040204020203" pitchFamily="34" charset="0"/>
                        <a:cs typeface="Shonar Bangla" panose="020B0502040204020203" pitchFamily="34" charset="0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11632" y="1284184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>
                <a:latin typeface="Calibri" panose="020F0502020204030204" pitchFamily="34" charset="0"/>
              </a:rPr>
              <a:t>Sign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app</a:t>
            </a:r>
            <a:r>
              <a:rPr lang="fr-FR" sz="1600" i="1" dirty="0" smtClean="0">
                <a:latin typeface="Calibri" panose="020F0502020204030204" pitchFamily="34" charset="0"/>
              </a:rPr>
              <a:t> on commande line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0114"/>
            <a:ext cx="1101329" cy="81730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9552" y="1628800"/>
            <a:ext cx="8038288" cy="95410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:\A******\Desktop&gt;jarsigner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verbose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worldlineSDCO.keystore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techforum.apk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Enter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Passphrase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for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j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ar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signed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4663" y="3002876"/>
            <a:ext cx="547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If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use Java 7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28496"/>
              </p:ext>
            </p:extLst>
          </p:nvPr>
        </p:nvGraphicFramePr>
        <p:xfrm>
          <a:off x="554994" y="3341430"/>
          <a:ext cx="7776864" cy="426720"/>
        </p:xfrm>
        <a:graphic>
          <a:graphicData uri="http://schemas.openxmlformats.org/drawingml/2006/table">
            <a:tbl>
              <a:tblPr/>
              <a:tblGrid>
                <a:gridCol w="333294"/>
                <a:gridCol w="7443570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200" b="0" i="0" dirty="0" err="1">
                          <a:effectLst/>
                          <a:latin typeface="Consolas"/>
                        </a:rPr>
                        <a:t>jarsigner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-</a:t>
                      </a:r>
                      <a:r>
                        <a:rPr lang="fr-FR" sz="1200" b="0" i="0" dirty="0" err="1">
                          <a:effectLst/>
                          <a:latin typeface="Consolas"/>
                        </a:rPr>
                        <a:t>verbose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-</a:t>
                      </a:r>
                      <a:r>
                        <a:rPr lang="fr-FR" sz="1200" b="0" i="0" dirty="0" err="1">
                          <a:effectLst/>
                          <a:latin typeface="Consolas"/>
                        </a:rPr>
                        <a:t>keystore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&lt;</a:t>
                      </a:r>
                      <a:r>
                        <a:rPr lang="fr-FR" sz="1200" b="0" i="0" dirty="0" err="1" smtClean="0">
                          <a:effectLst/>
                          <a:latin typeface="Consolas"/>
                        </a:rPr>
                        <a:t>name_du_keystore.keystore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&gt; &lt;</a:t>
                      </a:r>
                      <a:r>
                        <a:rPr lang="fr-FR" sz="1200" b="0" i="0" dirty="0" err="1" smtClean="0">
                          <a:effectLst/>
                          <a:latin typeface="Consolas"/>
                        </a:rPr>
                        <a:t>name_apk.apk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&gt; &lt;alias&gt;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179513" y="3372664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39552" y="3930804"/>
            <a:ext cx="793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Calibri" panose="020F0502020204030204" pitchFamily="34" charset="0"/>
              </a:rPr>
              <a:t>Else</a:t>
            </a:r>
            <a:endParaRPr lang="fr-FR" sz="1600" dirty="0" smtClean="0">
              <a:latin typeface="Calibri" panose="020F0502020204030204" pitchFamily="34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7147"/>
              </p:ext>
            </p:extLst>
          </p:nvPr>
        </p:nvGraphicFramePr>
        <p:xfrm>
          <a:off x="508623" y="4269358"/>
          <a:ext cx="8427461" cy="518160"/>
        </p:xfrm>
        <a:graphic>
          <a:graphicData uri="http://schemas.openxmlformats.org/drawingml/2006/table">
            <a:tbl>
              <a:tblPr/>
              <a:tblGrid>
                <a:gridCol w="298493"/>
                <a:gridCol w="8128968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sz="1800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nb-NO" sz="1200" b="0" i="0" dirty="0">
                          <a:effectLst/>
                          <a:latin typeface="Consolas"/>
                        </a:rPr>
                        <a:t>jarsigner -verbose -sigalg SHA1withRSA -digestalg SHA1 -keystore &lt;</a:t>
                      </a:r>
                      <a:r>
                        <a:rPr lang="nb-NO" sz="1200" b="0" i="0" dirty="0" smtClean="0">
                          <a:effectLst/>
                          <a:latin typeface="Consolas"/>
                        </a:rPr>
                        <a:t>name_du_keystore.keystore</a:t>
                      </a:r>
                      <a:r>
                        <a:rPr lang="nb-NO" sz="1200" b="0" i="0" dirty="0">
                          <a:effectLst/>
                          <a:latin typeface="Consolas"/>
                        </a:rPr>
                        <a:t>&gt; &lt;</a:t>
                      </a:r>
                      <a:r>
                        <a:rPr lang="nb-NO" sz="1200" b="0" i="0" dirty="0" smtClean="0">
                          <a:effectLst/>
                          <a:latin typeface="Consolas"/>
                        </a:rPr>
                        <a:t>name_apk.apk</a:t>
                      </a:r>
                      <a:r>
                        <a:rPr lang="nb-NO" sz="1200" b="0" i="0" dirty="0">
                          <a:effectLst/>
                          <a:latin typeface="Consolas"/>
                        </a:rPr>
                        <a:t>&gt; &lt;alias&gt;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55780" y="5229200"/>
            <a:ext cx="78058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 smtClean="0">
                <a:latin typeface="Calibri" panose="020F0502020204030204" pitchFamily="34" charset="0"/>
              </a:rPr>
              <a:t>name_keystore.keystore</a:t>
            </a:r>
            <a:r>
              <a:rPr lang="fr-FR" sz="1400" b="1" dirty="0">
                <a:latin typeface="Calibri" panose="020F0502020204030204" pitchFamily="34" charset="0"/>
              </a:rPr>
              <a:t>&gt;</a:t>
            </a:r>
            <a:r>
              <a:rPr lang="fr-FR" sz="1400" dirty="0">
                <a:latin typeface="Calibri" panose="020F0502020204030204" pitchFamily="34" charset="0"/>
              </a:rPr>
              <a:t> :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use to </a:t>
            </a:r>
            <a:r>
              <a:rPr lang="fr-FR" sz="1400" dirty="0" err="1" smtClean="0">
                <a:latin typeface="Calibri" panose="020F0502020204030204" pitchFamily="34" charset="0"/>
              </a:rPr>
              <a:t>sign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 smtClean="0">
                <a:latin typeface="Calibri" panose="020F0502020204030204" pitchFamily="34" charset="0"/>
              </a:rPr>
              <a:t>name_apk.apk</a:t>
            </a:r>
            <a:r>
              <a:rPr lang="fr-FR" sz="1400" b="1" dirty="0">
                <a:latin typeface="Calibri" panose="020F0502020204030204" pitchFamily="34" charset="0"/>
              </a:rPr>
              <a:t>&gt;</a:t>
            </a:r>
            <a:r>
              <a:rPr lang="fr-FR" sz="1400" dirty="0">
                <a:latin typeface="Calibri" panose="020F0502020204030204" pitchFamily="34" charset="0"/>
              </a:rPr>
              <a:t> : </a:t>
            </a:r>
            <a:r>
              <a:rPr lang="fr-FR" sz="1400" dirty="0" err="1" smtClean="0">
                <a:latin typeface="Calibri" panose="020F0502020204030204" pitchFamily="34" charset="0"/>
              </a:rPr>
              <a:t>apk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sign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alibri" panose="020F0502020204030204" pitchFamily="34" charset="0"/>
              </a:rPr>
              <a:t>&lt;alias&gt;</a:t>
            </a:r>
            <a:r>
              <a:rPr lang="fr-FR" sz="1400" dirty="0">
                <a:latin typeface="Calibri" panose="020F0502020204030204" pitchFamily="34" charset="0"/>
              </a:rPr>
              <a:t> : </a:t>
            </a:r>
            <a:r>
              <a:rPr lang="fr-FR" sz="1400" dirty="0" smtClean="0">
                <a:latin typeface="Calibri" panose="020F0502020204030204" pitchFamily="34" charset="0"/>
              </a:rPr>
              <a:t>key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in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539552" y="21328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Develper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378904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Distribution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91952" y="2530534"/>
            <a:ext cx="3736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</a:rPr>
              <a:t>Test </a:t>
            </a:r>
            <a:r>
              <a:rPr lang="fr-FR" dirty="0" err="1" smtClean="0">
                <a:latin typeface="Calibri" panose="020F0502020204030204" pitchFamily="34" charset="0"/>
              </a:rPr>
              <a:t>your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Run</a:t>
            </a:r>
            <a:r>
              <a:rPr lang="fr-FR" dirty="0" smtClean="0">
                <a:latin typeface="Calibri" panose="020F0502020204030204" pitchFamily="34" charset="0"/>
              </a:rPr>
              <a:t> a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simulateur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Run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r>
              <a:rPr lang="fr-FR" dirty="0" smtClean="0">
                <a:latin typeface="Calibri" panose="020F0502020204030204" pitchFamily="34" charset="0"/>
              </a:rPr>
              <a:t> on real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44352" y="4175303"/>
            <a:ext cx="4519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Sign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your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Publish</a:t>
            </a:r>
            <a:r>
              <a:rPr lang="fr-FR" dirty="0" smtClean="0">
                <a:latin typeface="Calibri" panose="020F0502020204030204" pitchFamily="34" charset="0"/>
              </a:rPr>
              <a:t> on Apple Store or In-house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Create</a:t>
            </a:r>
            <a:r>
              <a:rPr lang="fr-FR" dirty="0" smtClean="0">
                <a:latin typeface="Calibri" panose="020F0502020204030204" pitchFamily="34" charset="0"/>
              </a:rPr>
              <a:t> a official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Calibri" panose="020F0502020204030204" pitchFamily="34" charset="0"/>
              </a:rPr>
              <a:t>Run</a:t>
            </a:r>
            <a:r>
              <a:rPr lang="fr-FR" dirty="0">
                <a:latin typeface="Calibri" panose="020F0502020204030204" pitchFamily="34" charset="0"/>
              </a:rPr>
              <a:t> Official version </a:t>
            </a:r>
            <a:r>
              <a:rPr lang="fr-FR" dirty="0" smtClean="0">
                <a:latin typeface="Calibri" panose="020F0502020204030204" pitchFamily="34" charset="0"/>
              </a:rPr>
              <a:t>on all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</a:t>
            </a:r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Calibri" panose="020F05020202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2502188"/>
            <a:ext cx="3168481" cy="208327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2141" y="1401316"/>
            <a:ext cx="5976664" cy="369332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alibri" panose="020F0502020204030204" pitchFamily="34" charset="0"/>
              </a:rPr>
              <a:t>You </a:t>
            </a:r>
            <a:r>
              <a:rPr lang="fr-FR" i="1" dirty="0" err="1">
                <a:latin typeface="Calibri" panose="020F0502020204030204" pitchFamily="34" charset="0"/>
              </a:rPr>
              <a:t>shoud</a:t>
            </a:r>
            <a:r>
              <a:rPr lang="fr-FR" i="1" dirty="0">
                <a:latin typeface="Calibri" panose="020F0502020204030204" pitchFamily="34" charset="0"/>
              </a:rPr>
              <a:t> have 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>
                <a:latin typeface="Calibri" panose="020F0502020204030204" pitchFamily="34" charset="0"/>
              </a:rPr>
              <a:t>two</a:t>
            </a:r>
            <a:r>
              <a:rPr lang="fr-FR" i="1" dirty="0">
                <a:latin typeface="Calibri" panose="020F0502020204030204" pitchFamily="34" charset="0"/>
              </a:rPr>
              <a:t> certificats</a:t>
            </a: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82089" y="1249747"/>
            <a:ext cx="721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How to </a:t>
            </a:r>
            <a:r>
              <a:rPr lang="fr-FR" b="1" dirty="0" err="1" smtClean="0">
                <a:latin typeface="Calibri" panose="020F0502020204030204" pitchFamily="34" charset="0"/>
              </a:rPr>
              <a:t>sign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distribution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04895" y="1619079"/>
            <a:ext cx="773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Select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production </a:t>
            </a:r>
            <a:r>
              <a:rPr lang="fr-FR" sz="1600" dirty="0" err="1" smtClean="0">
                <a:latin typeface="Calibri" panose="020F0502020204030204" pitchFamily="34" charset="0"/>
              </a:rPr>
              <a:t>certificate</a:t>
            </a:r>
            <a:r>
              <a:rPr lang="fr-FR" sz="1600" dirty="0" smtClean="0">
                <a:latin typeface="Calibri" panose="020F0502020204030204" pitchFamily="34" charset="0"/>
              </a:rPr>
              <a:t> on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600" dirty="0">
                <a:latin typeface="Calibri" panose="020F0502020204030204" pitchFamily="34" charset="0"/>
              </a:rPr>
              <a:t>« </a:t>
            </a:r>
            <a:r>
              <a:rPr lang="fr-FR" sz="1600" dirty="0" err="1">
                <a:latin typeface="Calibri" panose="020F0502020204030204" pitchFamily="34" charset="0"/>
              </a:rPr>
              <a:t>Build</a:t>
            </a:r>
            <a:r>
              <a:rPr lang="fr-FR" sz="1600" dirty="0">
                <a:latin typeface="Calibri" panose="020F0502020204030204" pitchFamily="34" charset="0"/>
              </a:rPr>
              <a:t> Settings </a:t>
            </a:r>
            <a:r>
              <a:rPr lang="fr-FR" sz="1600" dirty="0" smtClean="0">
                <a:latin typeface="Calibri" panose="020F0502020204030204" pitchFamily="34" charset="0"/>
              </a:rPr>
              <a:t>» and «</a:t>
            </a:r>
            <a:r>
              <a:rPr lang="fr-FR" sz="1600" dirty="0">
                <a:latin typeface="Calibri" panose="020F0502020204030204" pitchFamily="34" charset="0"/>
              </a:rPr>
              <a:t> Code </a:t>
            </a:r>
            <a:r>
              <a:rPr lang="fr-FR" sz="1600" dirty="0" err="1">
                <a:latin typeface="Calibri" panose="020F0502020204030204" pitchFamily="34" charset="0"/>
              </a:rPr>
              <a:t>signing</a:t>
            </a:r>
            <a:r>
              <a:rPr lang="fr-FR" sz="1600" dirty="0">
                <a:latin typeface="Calibri" panose="020F0502020204030204" pitchFamily="34" charset="0"/>
              </a:rPr>
              <a:t> »</a:t>
            </a:r>
            <a:r>
              <a:rPr lang="fr-FR" sz="1600" dirty="0"/>
              <a:t> 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  <a:p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Pictures\ios_code_sig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7" y="2054672"/>
            <a:ext cx="8130154" cy="400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2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4663" y="1348790"/>
            <a:ext cx="773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Generate</a:t>
            </a:r>
            <a:r>
              <a:rPr lang="fr-FR" sz="1600" dirty="0" smtClean="0">
                <a:latin typeface="Calibri" panose="020F0502020204030204" pitchFamily="34" charset="0"/>
              </a:rPr>
              <a:t> a « archive » by « Product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In « Windows » select « organiser » and « </a:t>
            </a:r>
            <a:r>
              <a:rPr lang="fr-FR" sz="1600" dirty="0" err="1" smtClean="0">
                <a:latin typeface="Calibri" panose="020F0502020204030204" pitchFamily="34" charset="0"/>
              </a:rPr>
              <a:t>Distribute</a:t>
            </a:r>
            <a:r>
              <a:rPr lang="fr-FR" sz="1600" dirty="0" smtClean="0">
                <a:latin typeface="Calibri" panose="020F0502020204030204" pitchFamily="34" charset="0"/>
              </a:rPr>
              <a:t> » on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IPA</a:t>
            </a:r>
          </a:p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 IPA </a:t>
            </a:r>
            <a:r>
              <a:rPr lang="fr-FR" sz="1400" i="1" dirty="0" err="1" smtClean="0">
                <a:latin typeface="Calibri" panose="020F0502020204030204" pitchFamily="34" charset="0"/>
              </a:rPr>
              <a:t>is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your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binary</a:t>
            </a:r>
            <a:r>
              <a:rPr lang="fr-FR" sz="1400" i="1" dirty="0" smtClean="0">
                <a:latin typeface="Calibri" panose="020F0502020204030204" pitchFamily="34" charset="0"/>
              </a:rPr>
              <a:t> application ( </a:t>
            </a:r>
            <a:r>
              <a:rPr lang="fr-FR" sz="1400" i="1" dirty="0" err="1" smtClean="0">
                <a:latin typeface="Calibri" panose="020F0502020204030204" pitchFamily="34" charset="0"/>
              </a:rPr>
              <a:t>like</a:t>
            </a:r>
            <a:r>
              <a:rPr lang="fr-FR" sz="1400" i="1" dirty="0" smtClean="0">
                <a:latin typeface="Calibri" panose="020F0502020204030204" pitchFamily="34" charset="0"/>
              </a:rPr>
              <a:t> APK on Android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2051" name="Picture 3" descr="D:\Utilisateurs\A577163\Pictures\ios_organis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91305"/>
            <a:ext cx="8385936" cy="28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>
            <a:off x="7596336" y="3645024"/>
            <a:ext cx="1041120" cy="395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6516216" y="2060848"/>
            <a:ext cx="1008112" cy="158417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7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Deploy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4663" y="1268760"/>
            <a:ext cx="773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Select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method</a:t>
            </a:r>
            <a:r>
              <a:rPr lang="fr-FR" sz="1600" dirty="0" smtClean="0">
                <a:latin typeface="Calibri" panose="020F0502020204030204" pitchFamily="34" charset="0"/>
              </a:rPr>
              <a:t> of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Selection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profile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074" name="Picture 2" descr="D:\Utilisateurs\A577163\Pictures\ios_choice_metho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36" y="1933565"/>
            <a:ext cx="3714387" cy="3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tilisateurs\A577163\Pictures\ios_choose_certificat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19" y="1933565"/>
            <a:ext cx="3712126" cy="3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/>
          <p:cNvCxnSpPr/>
          <p:nvPr/>
        </p:nvCxnSpPr>
        <p:spPr>
          <a:xfrm flipV="1">
            <a:off x="4211960" y="3514033"/>
            <a:ext cx="441062" cy="16362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D:\Utilisateurs\A577163\Pictures\ios_ip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150924"/>
            <a:ext cx="1166916" cy="89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673039" y="5431068"/>
            <a:ext cx="2797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You have </a:t>
            </a:r>
            <a:r>
              <a:rPr lang="fr-FR" sz="1600" dirty="0" err="1" smtClean="0">
                <a:latin typeface="Calibri" panose="020F0502020204030204" pitchFamily="34" charset="0"/>
              </a:rPr>
              <a:t>now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generate</a:t>
            </a:r>
            <a:r>
              <a:rPr lang="fr-FR" sz="1600" dirty="0" smtClean="0">
                <a:latin typeface="Calibri" panose="020F0502020204030204" pitchFamily="34" charset="0"/>
              </a:rPr>
              <a:t> IPA 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smtClean="0"/>
              <a:t>Hello World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79" y="1394471"/>
            <a:ext cx="2514996" cy="472514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67544" y="1556792"/>
            <a:ext cx="547260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Steps</a:t>
            </a:r>
            <a:r>
              <a:rPr lang="fr-FR" b="1" dirty="0" smtClean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cordova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 (Android – Ios …)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Run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400" i="1" dirty="0" smtClean="0">
                <a:latin typeface="Calibri" panose="020F0502020204030204" pitchFamily="34" charset="0"/>
              </a:rPr>
              <a:t>(Open </a:t>
            </a:r>
            <a:r>
              <a:rPr lang="fr-FR" sz="1400" i="1" dirty="0" err="1" smtClean="0">
                <a:latin typeface="Calibri" panose="020F0502020204030204" pitchFamily="34" charset="0"/>
              </a:rPr>
              <a:t>android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project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with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eclipse</a:t>
            </a:r>
            <a:r>
              <a:rPr lang="fr-FR" sz="1400" i="1" dirty="0" smtClean="0">
                <a:latin typeface="Calibri" panose="020F0502020204030204" pitchFamily="34" charset="0"/>
              </a:rPr>
              <a:t> and </a:t>
            </a:r>
            <a:r>
              <a:rPr lang="fr-FR" sz="1400" i="1" dirty="0" err="1" smtClean="0">
                <a:latin typeface="Calibri" panose="020F0502020204030204" pitchFamily="34" charset="0"/>
              </a:rPr>
              <a:t>run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emulator</a:t>
            </a:r>
            <a:r>
              <a:rPr lang="fr-FR" sz="1400" i="1" dirty="0" smtClean="0">
                <a:latin typeface="Calibri" panose="020F050202020403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endParaRPr lang="fr-FR" sz="1600" dirty="0" smtClean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467544" y="3735921"/>
            <a:ext cx="4054772" cy="1795892"/>
            <a:chOff x="499573" y="3809193"/>
            <a:chExt cx="4054772" cy="1795892"/>
          </a:xfrm>
        </p:grpSpPr>
        <p:grpSp>
          <p:nvGrpSpPr>
            <p:cNvPr id="9" name="Groupe 8"/>
            <p:cNvGrpSpPr/>
            <p:nvPr/>
          </p:nvGrpSpPr>
          <p:grpSpPr>
            <a:xfrm>
              <a:off x="521897" y="4104212"/>
              <a:ext cx="4032448" cy="1500873"/>
              <a:chOff x="756571" y="4007526"/>
              <a:chExt cx="4032448" cy="1500873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756571" y="4007526"/>
                <a:ext cx="40324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Calibri" panose="020F0502020204030204" pitchFamily="34" charset="0"/>
                  </a:rPr>
                  <a:t>On real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device</a:t>
                </a:r>
                <a:r>
                  <a:rPr lang="fr-FR" sz="1600" dirty="0" smtClean="0">
                    <a:latin typeface="Calibri" panose="020F0502020204030204" pitchFamily="34" charset="0"/>
                  </a:rPr>
                  <a:t> (or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emulator</a:t>
                </a:r>
                <a:r>
                  <a:rPr lang="fr-FR" sz="1600" dirty="0" smtClean="0">
                    <a:latin typeface="Calibri" panose="020F0502020204030204" pitchFamily="34" charset="0"/>
                  </a:rPr>
                  <a:t>)</a:t>
                </a:r>
              </a:p>
              <a:p>
                <a:endParaRPr lang="fr-FR" sz="1600" dirty="0" smtClean="0">
                  <a:latin typeface="Calibri" panose="020F0502020204030204" pitchFamily="34" charset="0"/>
                </a:endParaRPr>
              </a:p>
              <a:p>
                <a:endParaRPr lang="fr-FR" sz="1600" dirty="0">
                  <a:latin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Calibri" panose="020F0502020204030204" pitchFamily="34" charset="0"/>
                  </a:rPr>
                  <a:t>On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localhost</a:t>
                </a:r>
                <a:endParaRPr lang="fr-FR" sz="1600" dirty="0" smtClean="0">
                  <a:latin typeface="Calibri" panose="020F0502020204030204" pitchFamily="34" charset="0"/>
                </a:endParaRPr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63" y="5117496"/>
                <a:ext cx="1654358" cy="390903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4412400"/>
                <a:ext cx="1638529" cy="390580"/>
              </a:xfrm>
              <a:prstGeom prst="rect">
                <a:avLst/>
              </a:prstGeom>
            </p:spPr>
          </p:pic>
        </p:grpSp>
        <p:sp>
          <p:nvSpPr>
            <p:cNvPr id="10" name="ZoneTexte 9"/>
            <p:cNvSpPr txBox="1"/>
            <p:nvPr/>
          </p:nvSpPr>
          <p:spPr>
            <a:xfrm>
              <a:off x="499573" y="3809193"/>
              <a:ext cx="2698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 smtClean="0">
                  <a:latin typeface="Calibri" panose="020F0502020204030204" pitchFamily="34" charset="0"/>
                </a:rPr>
                <a:t>You </a:t>
              </a:r>
              <a:r>
                <a:rPr lang="fr-FR" i="1" dirty="0" err="1" smtClean="0">
                  <a:latin typeface="Calibri" panose="020F0502020204030204" pitchFamily="34" charset="0"/>
                </a:rPr>
                <a:t>can</a:t>
              </a:r>
              <a:r>
                <a:rPr lang="fr-FR" i="1" dirty="0" smtClean="0">
                  <a:latin typeface="Calibri" panose="020F0502020204030204" pitchFamily="34" charset="0"/>
                </a:rPr>
                <a:t> </a:t>
              </a:r>
              <a:r>
                <a:rPr lang="fr-FR" i="1" dirty="0" err="1" smtClean="0">
                  <a:latin typeface="Calibri" panose="020F0502020204030204" pitchFamily="34" charset="0"/>
                </a:rPr>
                <a:t>see</a:t>
              </a:r>
              <a:endParaRPr lang="fr-FR" i="1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689364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VI. </a:t>
            </a:r>
            <a:r>
              <a:rPr lang="fr-FR" dirty="0" smtClean="0"/>
              <a:t>Mobile JavaScript Framework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414663" y="1340767"/>
            <a:ext cx="518457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Sencha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Touch</a:t>
            </a:r>
            <a:endParaRPr lang="fr-FR" b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r>
              <a:rPr lang="fr-FR" sz="1600" dirty="0" smtClean="0">
                <a:latin typeface="Calibri" panose="020F0502020204030204" pitchFamily="34" charset="0"/>
              </a:rPr>
              <a:t> v 1.0 in 2010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HTML5 - JavaScript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MVC – Objet (</a:t>
            </a:r>
            <a:r>
              <a:rPr lang="fr-FR" sz="1600" dirty="0" err="1" smtClean="0">
                <a:latin typeface="Calibri" panose="020F0502020204030204" pitchFamily="34" charset="0"/>
              </a:rPr>
              <a:t>Like</a:t>
            </a:r>
            <a:r>
              <a:rPr lang="fr-FR" sz="1600" dirty="0" smtClean="0">
                <a:latin typeface="Calibri" panose="020F0502020204030204" pitchFamily="34" charset="0"/>
              </a:rPr>
              <a:t> .NET and </a:t>
            </a:r>
            <a:r>
              <a:rPr lang="fr-FR" sz="1600" dirty="0" err="1" smtClean="0">
                <a:latin typeface="Calibri" panose="020F0502020204030204" pitchFamily="34" charset="0"/>
              </a:rPr>
              <a:t>framework</a:t>
            </a:r>
            <a:r>
              <a:rPr lang="fr-FR" sz="1600" dirty="0" smtClean="0">
                <a:latin typeface="Calibri" panose="020F0502020204030204" pitchFamily="34" charset="0"/>
              </a:rPr>
              <a:t> Java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Popular</a:t>
            </a:r>
            <a:r>
              <a:rPr lang="fr-FR" sz="1600" dirty="0" smtClean="0">
                <a:latin typeface="Calibri" panose="020F0502020204030204" pitchFamily="34" charset="0"/>
              </a:rPr>
              <a:t> and to use by a </a:t>
            </a:r>
            <a:r>
              <a:rPr lang="fr-FR" sz="1600" dirty="0" err="1" smtClean="0">
                <a:latin typeface="Calibri" panose="020F0502020204030204" pitchFamily="34" charset="0"/>
              </a:rPr>
              <a:t>several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big</a:t>
            </a:r>
            <a:r>
              <a:rPr lang="fr-FR" sz="1600" dirty="0" smtClean="0">
                <a:latin typeface="Calibri" panose="020F0502020204030204" pitchFamily="34" charset="0"/>
              </a:rPr>
              <a:t> entreprise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More </a:t>
            </a:r>
            <a:r>
              <a:rPr lang="fr-FR" sz="1600" dirty="0" err="1" smtClean="0">
                <a:latin typeface="Calibri" panose="020F0502020204030204" pitchFamily="34" charset="0"/>
              </a:rPr>
              <a:t>than</a:t>
            </a:r>
            <a:r>
              <a:rPr lang="fr-FR" sz="1600" dirty="0" smtClean="0">
                <a:latin typeface="Calibri" panose="020F0502020204030204" pitchFamily="34" charset="0"/>
              </a:rPr>
              <a:t> 1 </a:t>
            </a:r>
            <a:r>
              <a:rPr lang="fr-FR" sz="1600" dirty="0" smtClean="0">
                <a:latin typeface="Calibri" panose="020F0502020204030204" pitchFamily="34" charset="0"/>
              </a:rPr>
              <a:t>millions user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Famo.us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New on </a:t>
            </a:r>
            <a:r>
              <a:rPr lang="fr-FR" sz="1600" dirty="0" err="1" smtClean="0">
                <a:latin typeface="Calibri" panose="020F0502020204030204" pitchFamily="34" charset="0"/>
              </a:rPr>
              <a:t>market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Free and Open-Source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3D UI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HTML5 and CSS3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Hardware </a:t>
            </a:r>
            <a:r>
              <a:rPr lang="fr-FR" sz="1600" dirty="0" err="1" smtClean="0">
                <a:latin typeface="Calibri" panose="020F0502020204030204" pitchFamily="34" charset="0"/>
              </a:rPr>
              <a:t>acceleration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Ionic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New on </a:t>
            </a:r>
            <a:r>
              <a:rPr lang="fr-FR" sz="1600" dirty="0" err="1" smtClean="0">
                <a:latin typeface="Calibri" panose="020F0502020204030204" pitchFamily="34" charset="0"/>
              </a:rPr>
              <a:t>market</a:t>
            </a:r>
            <a:r>
              <a:rPr lang="fr-FR" sz="1600" dirty="0" smtClean="0">
                <a:latin typeface="Calibri" panose="020F0502020204030204" pitchFamily="34" charset="0"/>
              </a:rPr>
              <a:t> ( Octobre 2013 )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AngularJS – Performance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Composant </a:t>
            </a:r>
            <a:r>
              <a:rPr lang="fr-FR" sz="1600" dirty="0" err="1" smtClean="0">
                <a:latin typeface="Calibri" panose="020F0502020204030204" pitchFamily="34" charset="0"/>
              </a:rPr>
              <a:t>Javascript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Hight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potential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40" y="1337174"/>
            <a:ext cx="1725278" cy="17252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08" y="4657262"/>
            <a:ext cx="1241942" cy="13785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036" y="3062452"/>
            <a:ext cx="1399487" cy="139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556792"/>
            <a:ext cx="3024336" cy="335701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483768" y="5301208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Introduction and </a:t>
            </a:r>
            <a:r>
              <a:rPr lang="fr-FR" i="1" dirty="0" err="1" smtClean="0">
                <a:latin typeface="Calibri" panose="020F0502020204030204" pitchFamily="34" charset="0"/>
              </a:rPr>
              <a:t>make</a:t>
            </a:r>
            <a:r>
              <a:rPr lang="fr-FR" i="1" dirty="0" smtClean="0">
                <a:latin typeface="Calibri" panose="020F0502020204030204" pitchFamily="34" charset="0"/>
              </a:rPr>
              <a:t> a application </a:t>
            </a:r>
            <a:r>
              <a:rPr lang="fr-FR" i="1" dirty="0" err="1" smtClean="0">
                <a:latin typeface="Calibri" panose="020F0502020204030204" pitchFamily="34" charset="0"/>
              </a:rPr>
              <a:t>with</a:t>
            </a:r>
            <a:r>
              <a:rPr lang="fr-FR" i="1" dirty="0" smtClean="0">
                <a:latin typeface="Calibri" panose="020F0502020204030204" pitchFamily="34" charset="0"/>
              </a:rPr>
              <a:t> Ionic Framework</a:t>
            </a:r>
            <a:endParaRPr lang="fr-FR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Introduction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 bwMode="auto">
          <a:xfrm>
            <a:off x="368146" y="2636912"/>
            <a:ext cx="817191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dirty="0" err="1" smtClean="0">
                <a:latin typeface="Calibri" panose="020F0502020204030204" pitchFamily="34" charset="0"/>
              </a:rPr>
              <a:t>Create</a:t>
            </a:r>
            <a:r>
              <a:rPr lang="fr-FR" b="1" dirty="0" smtClean="0">
                <a:latin typeface="Calibri" panose="020F0502020204030204" pitchFamily="34" charset="0"/>
              </a:rPr>
              <a:t> hydride </a:t>
            </a:r>
            <a:r>
              <a:rPr lang="fr-FR" b="1" dirty="0" smtClean="0">
                <a:latin typeface="Calibri" panose="020F0502020204030204" pitchFamily="34" charset="0"/>
              </a:rPr>
              <a:t>application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web </a:t>
            </a:r>
            <a:r>
              <a:rPr lang="fr-FR" b="1" dirty="0" err="1" smtClean="0">
                <a:latin typeface="Calibri" panose="020F0502020204030204" pitchFamily="34" charset="0"/>
              </a:rPr>
              <a:t>technology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Use Phone Gap / Cordova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Call a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fonctionality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API Apache (GPS…) 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Web </a:t>
            </a:r>
            <a:r>
              <a:rPr lang="fr-FR" sz="1600" dirty="0" err="1" smtClean="0">
                <a:latin typeface="Calibri" panose="020F0502020204030204" pitchFamily="34" charset="0"/>
              </a:rPr>
              <a:t>development</a:t>
            </a:r>
            <a:r>
              <a:rPr lang="fr-FR" sz="1600" dirty="0" smtClean="0">
                <a:latin typeface="Calibri" panose="020F0502020204030204" pitchFamily="34" charset="0"/>
              </a:rPr>
              <a:t> environnement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altLang="fr-FR" sz="1600" dirty="0" smtClean="0">
                <a:latin typeface="Calibri" panose="020F0502020204030204" pitchFamily="34" charset="0"/>
              </a:rPr>
              <a:t>Framework </a:t>
            </a:r>
            <a:r>
              <a:rPr lang="fr-FR" altLang="fr-FR" sz="1600" dirty="0">
                <a:latin typeface="Calibri" panose="020F0502020204030204" pitchFamily="34" charset="0"/>
              </a:rPr>
              <a:t>JavaScript </a:t>
            </a:r>
            <a:r>
              <a:rPr lang="fr-FR" altLang="fr-FR" sz="1600" dirty="0" smtClean="0">
                <a:latin typeface="Calibri" panose="020F0502020204030204" pitchFamily="34" charset="0"/>
              </a:rPr>
              <a:t> and CSS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alt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altLang="fr-FR" sz="1600" dirty="0" smtClean="0">
                <a:latin typeface="Calibri" panose="020F0502020204030204" pitchFamily="34" charset="0"/>
              </a:rPr>
              <a:t>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fast</a:t>
            </a:r>
            <a:r>
              <a:rPr lang="fr-FR" altLang="fr-FR" sz="1600" dirty="0" smtClean="0">
                <a:latin typeface="Calibri" panose="020F0502020204030204" pitchFamily="34" charset="0"/>
              </a:rPr>
              <a:t> mobile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altLang="fr-FR" sz="1600" dirty="0" smtClean="0">
                <a:latin typeface="Calibri" panose="020F0502020204030204" pitchFamily="34" charset="0"/>
              </a:rPr>
              <a:t> (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hight</a:t>
            </a:r>
            <a:r>
              <a:rPr lang="fr-FR" altLang="fr-FR" sz="1600" dirty="0" smtClean="0">
                <a:latin typeface="Calibri" panose="020F0502020204030204" pitchFamily="34" charset="0"/>
              </a:rPr>
              <a:t>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level</a:t>
            </a:r>
            <a:r>
              <a:rPr lang="fr-FR" altLang="fr-FR" sz="1600" dirty="0" smtClean="0">
                <a:latin typeface="Calibri" panose="020F0502020204030204" pitchFamily="34" charset="0"/>
              </a:rPr>
              <a:t> performance)</a:t>
            </a:r>
            <a:endParaRPr lang="fr-FR" altLang="fr-FR" sz="1600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4663" y="4437112"/>
            <a:ext cx="4535488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 err="1" smtClean="0">
                <a:latin typeface="Calibri" panose="020F0502020204030204" pitchFamily="34" charset="0"/>
              </a:rPr>
              <a:t>Recent</a:t>
            </a:r>
            <a:r>
              <a:rPr lang="fr-FR" b="1" dirty="0" smtClean="0">
                <a:latin typeface="Calibri" panose="020F0502020204030204" pitchFamily="34" charset="0"/>
              </a:rPr>
              <a:t> Framework</a:t>
            </a:r>
            <a:endParaRPr lang="fr-FR" b="1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November</a:t>
            </a:r>
            <a:r>
              <a:rPr lang="fr-FR" sz="1600" dirty="0" smtClean="0">
                <a:latin typeface="Calibri" panose="020F0502020204030204" pitchFamily="34" charset="0"/>
              </a:rPr>
              <a:t> 2009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Beta version 1.0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Instable for </a:t>
            </a:r>
            <a:r>
              <a:rPr lang="fr-FR" sz="1600" dirty="0" err="1" smtClean="0">
                <a:latin typeface="Calibri" panose="020F0502020204030204" pitchFamily="34" charset="0"/>
              </a:rPr>
              <a:t>inferior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Android </a:t>
            </a:r>
            <a:r>
              <a:rPr lang="fr-FR" sz="1600" dirty="0">
                <a:latin typeface="Calibri" panose="020F0502020204030204" pitchFamily="34" charset="0"/>
              </a:rPr>
              <a:t>4.1 </a:t>
            </a:r>
            <a:r>
              <a:rPr lang="fr-FR" sz="1600" dirty="0" smtClean="0">
                <a:latin typeface="Calibri" panose="020F0502020204030204" pitchFamily="34" charset="0"/>
              </a:rPr>
              <a:t>and </a:t>
            </a:r>
            <a:r>
              <a:rPr lang="fr-FR" sz="1600" dirty="0">
                <a:latin typeface="Calibri" panose="020F0502020204030204" pitchFamily="34" charset="0"/>
              </a:rPr>
              <a:t>IOS 6</a:t>
            </a:r>
          </a:p>
        </p:txBody>
      </p:sp>
      <p:sp>
        <p:nvSpPr>
          <p:cNvPr id="2" name="Rectangle 1"/>
          <p:cNvSpPr/>
          <p:nvPr/>
        </p:nvSpPr>
        <p:spPr>
          <a:xfrm>
            <a:off x="2434820" y="1628800"/>
            <a:ext cx="4293485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flisch Script Pro Light" pitchFamily="34" charset="0"/>
              </a:rPr>
              <a:t>O</a:t>
            </a:r>
            <a:r>
              <a:rPr lang="en-US" b="1" dirty="0" smtClean="0">
                <a:solidFill>
                  <a:schemeClr val="tx2"/>
                </a:solidFill>
                <a:latin typeface="Caflisch Script Pro Light" pitchFamily="34" charset="0"/>
              </a:rPr>
              <a:t>pen </a:t>
            </a:r>
            <a:r>
              <a:rPr lang="en-US" b="1" dirty="0">
                <a:solidFill>
                  <a:schemeClr val="tx2"/>
                </a:solidFill>
                <a:latin typeface="Caflisch Script Pro Light" pitchFamily="34" charset="0"/>
              </a:rPr>
              <a:t>source front-end framework for developing hybrid mobile apps with HTML5</a:t>
            </a:r>
          </a:p>
        </p:txBody>
      </p:sp>
      <p:sp>
        <p:nvSpPr>
          <p:cNvPr id="8" name="Rectangle 7"/>
          <p:cNvSpPr/>
          <p:nvPr/>
        </p:nvSpPr>
        <p:spPr>
          <a:xfrm>
            <a:off x="7012819" y="908720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http://ionicframework.com/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38" y="3437131"/>
            <a:ext cx="2781081" cy="2604051"/>
          </a:xfrm>
          <a:prstGeom prst="rect">
            <a:avLst/>
          </a:prstGeom>
        </p:spPr>
      </p:pic>
      <p:pic>
        <p:nvPicPr>
          <p:cNvPr id="10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280" y="1650237"/>
            <a:ext cx="1127313" cy="60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753" y="409163"/>
            <a:ext cx="8748712" cy="755650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9"/>
            <a:ext cx="3006205" cy="441339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What is Phone Gap / Cordova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969157" y="1331300"/>
            <a:ext cx="7416824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“</a:t>
            </a:r>
            <a:r>
              <a:rPr lang="en-US" sz="1600" i="1" dirty="0" err="1" smtClean="0"/>
              <a:t>PhoneGap</a:t>
            </a:r>
            <a:r>
              <a:rPr lang="en-US" sz="1600" i="1" dirty="0" smtClean="0"/>
              <a:t> </a:t>
            </a:r>
            <a:r>
              <a:rPr lang="en-US" sz="1600" i="1" dirty="0"/>
              <a:t>is a free and open source framework that allows you to create mobile apps using standardized web APIs for the platforms you care about</a:t>
            </a:r>
            <a:r>
              <a:rPr lang="en-US" sz="1600" i="1" dirty="0" smtClean="0"/>
              <a:t>.”</a:t>
            </a:r>
            <a:endParaRPr lang="fr-FR" sz="1600" i="1" dirty="0"/>
          </a:p>
        </p:txBody>
      </p:sp>
      <p:pic>
        <p:nvPicPr>
          <p:cNvPr id="1027" name="Picture 3" descr="D:\Utilisateurs\A577163\Downloads\phoneg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63" y="3014529"/>
            <a:ext cx="4621018" cy="18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03213" y="2348880"/>
            <a:ext cx="59431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PhoneGap</a:t>
            </a:r>
            <a:r>
              <a:rPr lang="fr-FR" b="1" dirty="0" smtClean="0">
                <a:latin typeface="Calibri" panose="020F0502020204030204" pitchFamily="34" charset="0"/>
              </a:rPr>
              <a:t>/Cordova </a:t>
            </a:r>
            <a:r>
              <a:rPr lang="fr-FR" b="1" dirty="0" err="1" smtClean="0">
                <a:latin typeface="Calibri" panose="020F0502020204030204" pitchFamily="34" charset="0"/>
              </a:rPr>
              <a:t>create</a:t>
            </a:r>
            <a:r>
              <a:rPr lang="fr-FR" b="1" dirty="0" smtClean="0">
                <a:latin typeface="Calibri" panose="020F0502020204030204" pitchFamily="34" charset="0"/>
              </a:rPr>
              <a:t> a Mobile App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 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 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Plugin (GPS, Camera..)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5174" y="5229200"/>
            <a:ext cx="8263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PhoneGap</a:t>
            </a:r>
            <a:r>
              <a:rPr lang="fr-FR" b="1" dirty="0" smtClean="0">
                <a:solidFill>
                  <a:srgbClr val="FF0000"/>
                </a:solidFill>
              </a:rPr>
              <a:t>/Cordova </a:t>
            </a:r>
            <a:r>
              <a:rPr lang="fr-FR" b="1" dirty="0" err="1" smtClean="0">
                <a:solidFill>
                  <a:srgbClr val="FF0000"/>
                </a:solidFill>
              </a:rPr>
              <a:t>create</a:t>
            </a:r>
            <a:r>
              <a:rPr lang="fr-FR" b="1" dirty="0" smtClean="0">
                <a:solidFill>
                  <a:srgbClr val="FF0000"/>
                </a:solidFill>
              </a:rPr>
              <a:t> a natif </a:t>
            </a:r>
            <a:r>
              <a:rPr lang="fr-FR" b="1" dirty="0" err="1" smtClean="0">
                <a:solidFill>
                  <a:srgbClr val="FF0000"/>
                </a:solidFill>
              </a:rPr>
              <a:t>app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who</a:t>
            </a:r>
            <a:r>
              <a:rPr lang="fr-FR" b="1" dirty="0" smtClean="0">
                <a:solidFill>
                  <a:srgbClr val="FF0000"/>
                </a:solidFill>
              </a:rPr>
              <a:t> open a </a:t>
            </a:r>
            <a:r>
              <a:rPr lang="fr-FR" b="1" dirty="0" err="1" smtClean="0">
                <a:solidFill>
                  <a:srgbClr val="FF0000"/>
                </a:solidFill>
              </a:rPr>
              <a:t>WebPage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inside</a:t>
            </a:r>
            <a:r>
              <a:rPr lang="fr-FR" b="1" dirty="0" smtClean="0">
                <a:solidFill>
                  <a:srgbClr val="FF0000"/>
                </a:solidFill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40688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556432" y="1798757"/>
            <a:ext cx="38306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Performance Obsession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Optimized</a:t>
            </a:r>
            <a:r>
              <a:rPr lang="fr-FR" sz="1600" dirty="0" smtClean="0">
                <a:latin typeface="Calibri" panose="020F0502020204030204" pitchFamily="34" charset="0"/>
              </a:rPr>
              <a:t> for Angular </a:t>
            </a:r>
            <a:r>
              <a:rPr lang="fr-FR" sz="1600" dirty="0">
                <a:latin typeface="Calibri" panose="020F0502020204030204" pitchFamily="34" charset="0"/>
              </a:rPr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Pleasant</a:t>
            </a:r>
            <a:r>
              <a:rPr lang="fr-FR" sz="1600" dirty="0" smtClean="0">
                <a:latin typeface="Calibri" panose="020F0502020204030204" pitchFamily="34" charset="0"/>
              </a:rPr>
              <a:t> and modern design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potential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framework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Active forum</a:t>
            </a:r>
          </a:p>
        </p:txBody>
      </p:sp>
      <p:sp>
        <p:nvSpPr>
          <p:cNvPr id="4" name="ZoneTexte 9"/>
          <p:cNvSpPr txBox="1">
            <a:spLocks noChangeArrowheads="1"/>
          </p:cNvSpPr>
          <p:nvPr/>
        </p:nvSpPr>
        <p:spPr bwMode="auto">
          <a:xfrm>
            <a:off x="2719485" y="1346544"/>
            <a:ext cx="3843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smtClean="0">
                <a:latin typeface="Calibri" panose="020F0502020204030204" pitchFamily="34" charset="0"/>
                <a:cs typeface="Arial" charset="0"/>
              </a:rPr>
              <a:t>Ionic Objectifs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6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89" y="3428889"/>
            <a:ext cx="1690583" cy="125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13" y="3751657"/>
            <a:ext cx="2839752" cy="73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12" y="1968932"/>
            <a:ext cx="933450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08" y="1984810"/>
            <a:ext cx="1336675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Introduction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3" name="Plus 12"/>
          <p:cNvSpPr/>
          <p:nvPr/>
        </p:nvSpPr>
        <p:spPr>
          <a:xfrm>
            <a:off x="2407150" y="3819977"/>
            <a:ext cx="576064" cy="602333"/>
          </a:xfrm>
          <a:prstGeom prst="mathPlus">
            <a:avLst>
              <a:gd name="adj1" fmla="val 17586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6437046" y="3864259"/>
            <a:ext cx="792088" cy="513767"/>
          </a:xfrm>
          <a:prstGeom prst="mathEqual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450748"/>
            <a:ext cx="1207919" cy="1340790"/>
          </a:xfrm>
          <a:prstGeom prst="rect">
            <a:avLst/>
          </a:prstGeom>
        </p:spPr>
      </p:pic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6562822" y="5301208"/>
            <a:ext cx="23955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</a:rPr>
              <a:t>Link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  <a:hlinkClick r:id="rId8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8"/>
              </a:rPr>
              <a:t>http</a:t>
            </a: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8"/>
              </a:rPr>
              <a:t>://ionicframework.com/docs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8"/>
              </a:rPr>
              <a:t>/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  <a:hlinkClick r:id="rId9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9"/>
              </a:rPr>
              <a:t>http</a:t>
            </a: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9"/>
              </a:rPr>
              <a:t>://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9"/>
              </a:rPr>
              <a:t>codepen.io/ionic/pen/zkmhJ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10"/>
              </a:rPr>
              <a:t>http://ionicons.com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10"/>
              </a:rPr>
              <a:t>/</a:t>
            </a:r>
            <a:endParaRPr lang="fr-FR" altLang="fr-FR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74389" y="5301644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Angular </a:t>
            </a:r>
            <a:r>
              <a:rPr lang="fr-FR" sz="1400" dirty="0" err="1" smtClean="0">
                <a:latin typeface="Calibri" panose="020F0502020204030204" pitchFamily="34" charset="0"/>
              </a:rPr>
              <a:t>is</a:t>
            </a:r>
            <a:r>
              <a:rPr lang="fr-FR" sz="1400" dirty="0" smtClean="0">
                <a:latin typeface="Calibri" panose="020F0502020204030204" pitchFamily="34" charset="0"/>
              </a:rPr>
              <a:t> JavaScript </a:t>
            </a:r>
            <a:r>
              <a:rPr lang="fr-FR" sz="1400" dirty="0" err="1" smtClean="0">
                <a:latin typeface="Calibri" panose="020F0502020204030204" pitchFamily="34" charset="0"/>
              </a:rPr>
              <a:t>Framwork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developed</a:t>
            </a:r>
            <a:r>
              <a:rPr lang="fr-FR" sz="1400" dirty="0" smtClean="0">
                <a:latin typeface="Calibri" panose="020F0502020204030204" pitchFamily="34" charset="0"/>
              </a:rPr>
              <a:t> by Google</a:t>
            </a:r>
            <a:endParaRPr lang="fr-FR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DBDF2E4-13C1-4075-9B01-02986520A26B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4341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ZoneTexte 2"/>
          <p:cNvSpPr txBox="1">
            <a:spLocks noChangeArrowheads="1"/>
          </p:cNvSpPr>
          <p:nvPr/>
        </p:nvSpPr>
        <p:spPr bwMode="auto">
          <a:xfrm>
            <a:off x="3213931" y="1314450"/>
            <a:ext cx="2735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SlideMenu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4343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3" y="1773238"/>
            <a:ext cx="5197475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184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6D52D8A-E8A0-484A-AE49-91DF47265B66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32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5364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5365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ZoneTexte 2"/>
          <p:cNvSpPr txBox="1">
            <a:spLocks noChangeArrowheads="1"/>
          </p:cNvSpPr>
          <p:nvPr/>
        </p:nvSpPr>
        <p:spPr bwMode="auto">
          <a:xfrm>
            <a:off x="3213931" y="1304302"/>
            <a:ext cx="2735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Slidebox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536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492375"/>
            <a:ext cx="4733925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2951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F10194-20F3-44D7-93FE-0BFBF45C9AB0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33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6389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ZoneTexte 2"/>
          <p:cNvSpPr txBox="1">
            <a:spLocks noChangeArrowheads="1"/>
          </p:cNvSpPr>
          <p:nvPr/>
        </p:nvSpPr>
        <p:spPr bwMode="auto">
          <a:xfrm>
            <a:off x="3213138" y="1208088"/>
            <a:ext cx="2736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ActionSheet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6391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1624013"/>
            <a:ext cx="4410075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092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1785243-2FBF-4561-A935-868DC00CA36E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34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7412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7413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38" y="1945577"/>
            <a:ext cx="854514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259739" y="1340768"/>
            <a:ext cx="8545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Start a </a:t>
            </a:r>
            <a:r>
              <a:rPr lang="fr-FR" b="1" dirty="0">
                <a:latin typeface="Calibri" panose="020F0502020204030204" pitchFamily="34" charset="0"/>
              </a:rPr>
              <a:t>I</a:t>
            </a:r>
            <a:r>
              <a:rPr lang="fr-FR" b="1" dirty="0" smtClean="0">
                <a:latin typeface="Calibri" panose="020F0502020204030204" pitchFamily="34" charset="0"/>
              </a:rPr>
              <a:t>onic </a:t>
            </a:r>
            <a:r>
              <a:rPr lang="fr-FR" b="1" dirty="0" err="1" smtClean="0">
                <a:latin typeface="Calibri" panose="020F0502020204030204" pitchFamily="34" charset="0"/>
              </a:rPr>
              <a:t>project</a:t>
            </a:r>
            <a:endParaRPr lang="fr-FR" b="1" dirty="0" smtClean="0">
              <a:latin typeface="Calibri" panose="020F0502020204030204" pitchFamily="34" charset="0"/>
            </a:endParaRPr>
          </a:p>
          <a:p>
            <a:pPr algn="ctr"/>
            <a:r>
              <a:rPr lang="fr-FR" dirty="0" smtClean="0">
                <a:latin typeface="Calibri" panose="020F0502020204030204" pitchFamily="34" charset="0"/>
              </a:rPr>
              <a:t>Install Ionic </a:t>
            </a:r>
            <a:r>
              <a:rPr lang="fr-FR" dirty="0" err="1" smtClean="0">
                <a:latin typeface="Calibri" panose="020F0502020204030204" pitchFamily="34" charset="0"/>
              </a:rPr>
              <a:t>with</a:t>
            </a:r>
            <a:r>
              <a:rPr lang="fr-FR" dirty="0" smtClean="0">
                <a:latin typeface="Calibri" panose="020F0502020204030204" pitchFamily="34" charset="0"/>
              </a:rPr>
              <a:t> « </a:t>
            </a:r>
            <a:r>
              <a:rPr lang="fr-FR" i="1" dirty="0" err="1" smtClean="0">
                <a:latin typeface="Calibri" panose="020F0502020204030204" pitchFamily="34" charset="0"/>
              </a:rPr>
              <a:t>npm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install</a:t>
            </a:r>
            <a:r>
              <a:rPr lang="fr-FR" i="1" dirty="0" smtClean="0">
                <a:latin typeface="Calibri" panose="020F0502020204030204" pitchFamily="34" charset="0"/>
              </a:rPr>
              <a:t> –g </a:t>
            </a:r>
            <a:r>
              <a:rPr lang="fr-FR" i="1" dirty="0" err="1" smtClean="0">
                <a:latin typeface="Calibri" panose="020F0502020204030204" pitchFamily="34" charset="0"/>
              </a:rPr>
              <a:t>ionic</a:t>
            </a:r>
            <a:r>
              <a:rPr lang="fr-FR" dirty="0" smtClean="0">
                <a:latin typeface="Calibri" panose="020F0502020204030204" pitchFamily="34" charset="0"/>
              </a:rPr>
              <a:t> »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tilisateurs\A577163\Downloads\nexu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18" y="1181505"/>
            <a:ext cx="2703322" cy="503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VIII. </a:t>
            </a:r>
            <a:r>
              <a:rPr lang="fr-FR" dirty="0" smtClean="0"/>
              <a:t>TechForum eXplore 2014 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396891" y="1424042"/>
            <a:ext cx="5471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Mobile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Techforum</a:t>
            </a:r>
            <a:r>
              <a:rPr lang="fr-FR" sz="1600" dirty="0" smtClean="0">
                <a:latin typeface="Calibri" panose="020F0502020204030204" pitchFamily="34" charset="0"/>
              </a:rPr>
              <a:t> 2014 </a:t>
            </a:r>
            <a:r>
              <a:rPr lang="fr-FR" sz="1600" dirty="0" err="1" smtClean="0">
                <a:latin typeface="Calibri" panose="020F0502020204030204" pitchFamily="34" charset="0"/>
              </a:rPr>
              <a:t>event</a:t>
            </a:r>
            <a:r>
              <a:rPr lang="fr-FR" sz="1600" dirty="0" smtClean="0">
                <a:latin typeface="Calibri" panose="020F0502020204030204" pitchFamily="34" charset="0"/>
              </a:rPr>
              <a:t> in Worldline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libri" panose="020F0502020204030204" pitchFamily="34" charset="0"/>
              </a:rPr>
              <a:t>Cordova </a:t>
            </a:r>
            <a:r>
              <a:rPr lang="fr-FR" sz="1600" dirty="0" err="1">
                <a:latin typeface="Calibri" panose="020F0502020204030204" pitchFamily="34" charset="0"/>
              </a:rPr>
              <a:t>app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build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with</a:t>
            </a:r>
            <a:r>
              <a:rPr lang="fr-FR" sz="1600" dirty="0">
                <a:latin typeface="Calibri" panose="020F0502020204030204" pitchFamily="34" charset="0"/>
              </a:rPr>
              <a:t> Ionic </a:t>
            </a:r>
            <a:r>
              <a:rPr lang="fr-FR" sz="1600" dirty="0" err="1">
                <a:latin typeface="Calibri" panose="020F0502020204030204" pitchFamily="34" charset="0"/>
              </a:rPr>
              <a:t>framework</a:t>
            </a:r>
            <a:r>
              <a:rPr lang="fr-FR" sz="1600" dirty="0">
                <a:latin typeface="Calibri" panose="020F0502020204030204" pitchFamily="34" charset="0"/>
              </a:rPr>
              <a:t> ( version beta 1.0-4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</a:p>
          <a:p>
            <a:endParaRPr lang="fr-FR" sz="1600" dirty="0">
              <a:latin typeface="Calibri" panose="020F0502020204030204" pitchFamily="34" charset="0"/>
            </a:endParaRPr>
          </a:p>
          <a:p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7" name="Picture 3" descr="D:\Utilisateurs\A577163\Downloads\oie_8171044JYDMxD4Q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92" y="1850234"/>
            <a:ext cx="22383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432486" y="2145705"/>
            <a:ext cx="5643732" cy="2171437"/>
            <a:chOff x="432486" y="2145705"/>
            <a:chExt cx="5040560" cy="2171437"/>
          </a:xfrm>
        </p:grpSpPr>
        <p:sp>
          <p:nvSpPr>
            <p:cNvPr id="5" name="ZoneTexte 4"/>
            <p:cNvSpPr txBox="1"/>
            <p:nvPr/>
          </p:nvSpPr>
          <p:spPr>
            <a:xfrm>
              <a:off x="432486" y="2501260"/>
              <a:ext cx="50405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latin typeface="Calibri" panose="020F0502020204030204" pitchFamily="34" charset="0"/>
                </a:rPr>
                <a:t>Import and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install</a:t>
              </a:r>
              <a:r>
                <a:rPr lang="fr-FR" sz="1600" dirty="0" smtClean="0">
                  <a:latin typeface="Calibri" panose="020F0502020204030204" pitchFamily="34" charset="0"/>
                </a:rPr>
                <a:t> Ionic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bower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Create</a:t>
              </a:r>
              <a:r>
                <a:rPr lang="fr-FR" sz="1600" dirty="0" smtClean="0">
                  <a:latin typeface="Calibri" panose="020F0502020204030204" pitchFamily="34" charset="0"/>
                </a:rPr>
                <a:t> Ion-Tab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Implement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conferences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list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ion-</a:t>
              </a:r>
              <a:r>
                <a:rPr lang="fr-FR" sz="1600" dirty="0" err="1" smtClean="0">
                  <a:latin typeface="Calibri" panose="020F0502020204030204" pitchFamily="34" charset="0"/>
                </a:rPr>
                <a:t>list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Implement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Popup</a:t>
              </a:r>
              <a:r>
                <a:rPr lang="fr-FR" sz="1600" dirty="0" smtClean="0">
                  <a:latin typeface="Calibri" panose="020F0502020204030204" pitchFamily="34" charset="0"/>
                </a:rPr>
                <a:t> and loader 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IonicPopup</a:t>
              </a:r>
              <a:r>
                <a:rPr lang="fr-FR" sz="1600" dirty="0" smtClean="0">
                  <a:latin typeface="Calibri" panose="020F0502020204030204" pitchFamily="34" charset="0"/>
                </a:rPr>
                <a:t>,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ionicLoading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Integration</a:t>
              </a:r>
              <a:r>
                <a:rPr lang="fr-FR" sz="1600" dirty="0" smtClean="0">
                  <a:latin typeface="Calibri" panose="020F0502020204030204" pitchFamily="34" charset="0"/>
                </a:rPr>
                <a:t> GPS Plugin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Deploy</a:t>
              </a:r>
              <a:r>
                <a:rPr lang="fr-FR" sz="1600" dirty="0" smtClean="0">
                  <a:latin typeface="Calibri" panose="020F0502020204030204" pitchFamily="34" charset="0"/>
                </a:rPr>
                <a:t> on Android</a:t>
              </a:r>
              <a:endParaRPr lang="fr-FR" sz="1600" dirty="0">
                <a:latin typeface="Calibri" panose="020F050202020403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67544" y="2145705"/>
              <a:ext cx="3147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latin typeface="Calibri" panose="020F0502020204030204" pitchFamily="34" charset="0"/>
                </a:rPr>
                <a:t>To </a:t>
              </a:r>
              <a:r>
                <a:rPr lang="fr-FR" b="1" dirty="0" smtClean="0">
                  <a:latin typeface="Calibri" panose="020F0502020204030204" pitchFamily="34" charset="0"/>
                </a:rPr>
                <a:t>do in the </a:t>
              </a:r>
              <a:r>
                <a:rPr lang="fr-FR" b="1" dirty="0" err="1" smtClean="0">
                  <a:latin typeface="Calibri" panose="020F0502020204030204" pitchFamily="34" charset="0"/>
                </a:rPr>
                <a:t>next</a:t>
              </a:r>
              <a:r>
                <a:rPr lang="fr-FR" b="1" dirty="0" smtClean="0">
                  <a:latin typeface="Calibri" panose="020F0502020204030204" pitchFamily="34" charset="0"/>
                </a:rPr>
                <a:t> slides</a:t>
              </a:r>
              <a:endParaRPr lang="fr-FR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67544" y="4509120"/>
            <a:ext cx="4176464" cy="1607171"/>
            <a:chOff x="584886" y="4142928"/>
            <a:chExt cx="5040560" cy="1607171"/>
          </a:xfrm>
        </p:grpSpPr>
        <p:sp>
          <p:nvSpPr>
            <p:cNvPr id="10" name="ZoneTexte 9"/>
            <p:cNvSpPr txBox="1"/>
            <p:nvPr/>
          </p:nvSpPr>
          <p:spPr>
            <a:xfrm>
              <a:off x="584886" y="4365104"/>
              <a:ext cx="504056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Ionic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Cordova Plugin (GPS, Network Information,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SplashScreen</a:t>
              </a:r>
              <a:r>
                <a:rPr lang="fr-FR" sz="1200" dirty="0" smtClean="0">
                  <a:latin typeface="Calibri" panose="020F0502020204030204" pitchFamily="34" charset="0"/>
                </a:rPr>
                <a:t> 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HTML5 - CSS3 – AngularJS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Bower</a:t>
              </a:r>
              <a:r>
                <a:rPr lang="fr-FR" sz="1200" dirty="0" smtClean="0">
                  <a:latin typeface="Calibri" panose="020F0502020204030204" pitchFamily="34" charset="0"/>
                </a:rPr>
                <a:t> – Grunt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NodeJS</a:t>
              </a:r>
              <a:endParaRPr lang="fr-FR" sz="12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Ripple</a:t>
              </a:r>
              <a:r>
                <a:rPr lang="fr-FR" sz="1200" dirty="0" smtClean="0">
                  <a:latin typeface="Calibri" panose="020F0502020204030204" pitchFamily="34" charset="0"/>
                </a:rPr>
                <a:t> –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Nexus</a:t>
              </a:r>
              <a:r>
                <a:rPr lang="fr-FR" sz="1200" dirty="0" smtClean="0">
                  <a:latin typeface="Calibri" panose="020F0502020204030204" pitchFamily="34" charset="0"/>
                </a:rPr>
                <a:t> 4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device</a:t>
              </a:r>
              <a:endParaRPr lang="fr-FR" sz="12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PhotoFiltre</a:t>
              </a:r>
              <a:endParaRPr lang="fr-FR" sz="1200" dirty="0">
                <a:latin typeface="Calibri" panose="020F0502020204030204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84886" y="4142928"/>
              <a:ext cx="3825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 smtClean="0">
                  <a:latin typeface="Calibri" panose="020F0502020204030204" pitchFamily="34" charset="0"/>
                </a:rPr>
                <a:t>Technology</a:t>
              </a:r>
              <a:r>
                <a:rPr lang="fr-FR" sz="1200" b="1" dirty="0" smtClean="0">
                  <a:latin typeface="Calibri" panose="020F0502020204030204" pitchFamily="34" charset="0"/>
                </a:rPr>
                <a:t> and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utils</a:t>
              </a:r>
              <a:endParaRPr lang="fr-FR" sz="1200" b="1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899592" y="834338"/>
            <a:ext cx="381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Calibri" panose="020F0502020204030204" pitchFamily="34" charset="0"/>
              </a:rPr>
              <a:t>Import and </a:t>
            </a:r>
            <a:r>
              <a:rPr lang="fr-FR" dirty="0" err="1">
                <a:latin typeface="Calibri" panose="020F0502020204030204" pitchFamily="34" charset="0"/>
              </a:rPr>
              <a:t>install</a:t>
            </a:r>
            <a:r>
              <a:rPr lang="fr-FR" dirty="0">
                <a:latin typeface="Calibri" panose="020F0502020204030204" pitchFamily="34" charset="0"/>
              </a:rPr>
              <a:t> Ionic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bower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Downloads\bower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700808"/>
            <a:ext cx="1913436" cy="168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6513253" y="3693547"/>
            <a:ext cx="2160240" cy="1261884"/>
            <a:chOff x="6557444" y="4417367"/>
            <a:chExt cx="2160240" cy="1261884"/>
          </a:xfrm>
        </p:grpSpPr>
        <p:sp>
          <p:nvSpPr>
            <p:cNvPr id="3" name="Rectangle 2"/>
            <p:cNvSpPr/>
            <p:nvPr/>
          </p:nvSpPr>
          <p:spPr>
            <a:xfrm>
              <a:off x="6557444" y="4725144"/>
              <a:ext cx="2160240" cy="95410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{</a:t>
              </a:r>
            </a:p>
            <a:p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  "directory": "</a:t>
              </a:r>
              <a:r>
                <a:rPr lang="fr-FR" sz="1400" dirty="0" err="1">
                  <a:latin typeface="Shonar Bangla" panose="020B0502040204020203" pitchFamily="34" charset="0"/>
                  <a:cs typeface="Shonar Bangla" panose="020B0502040204020203" pitchFamily="34" charset="0"/>
                </a:rPr>
                <a:t>app</a:t>
              </a:r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/</a:t>
              </a:r>
              <a:r>
                <a:rPr lang="fr-FR" sz="1400" dirty="0" err="1">
                  <a:latin typeface="Shonar Bangla" panose="020B0502040204020203" pitchFamily="34" charset="0"/>
                  <a:cs typeface="Shonar Bangla" panose="020B0502040204020203" pitchFamily="34" charset="0"/>
                </a:rPr>
                <a:t>libs</a:t>
              </a:r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",</a:t>
              </a:r>
            </a:p>
            <a:p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  "</a:t>
              </a:r>
              <a:r>
                <a:rPr lang="fr-FR" sz="1400" dirty="0" err="1">
                  <a:latin typeface="Shonar Bangla" panose="020B0502040204020203" pitchFamily="34" charset="0"/>
                  <a:cs typeface="Shonar Bangla" panose="020B0502040204020203" pitchFamily="34" charset="0"/>
                </a:rPr>
                <a:t>json</a:t>
              </a:r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": "</a:t>
              </a:r>
              <a:r>
                <a:rPr lang="fr-FR" sz="1400" dirty="0" err="1">
                  <a:latin typeface="Shonar Bangla" panose="020B0502040204020203" pitchFamily="34" charset="0"/>
                  <a:cs typeface="Shonar Bangla" panose="020B0502040204020203" pitchFamily="34" charset="0"/>
                </a:rPr>
                <a:t>bower.json</a:t>
              </a:r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"</a:t>
              </a:r>
            </a:p>
            <a:p>
              <a:r>
                <a:rPr lang="fr-FR" sz="1400" dirty="0">
                  <a:latin typeface="Shonar Bangla" panose="020B0502040204020203" pitchFamily="34" charset="0"/>
                  <a:cs typeface="Shonar Bangla" panose="020B0502040204020203" pitchFamily="34" charset="0"/>
                </a:rPr>
                <a:t>}</a:t>
              </a:r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6557444" y="4417367"/>
              <a:ext cx="1224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latin typeface="Calibri" panose="020F0502020204030204" pitchFamily="34" charset="0"/>
                </a:rPr>
                <a:t>File .</a:t>
              </a:r>
              <a:r>
                <a:rPr lang="fr-FR" sz="1400" b="1" dirty="0" err="1" smtClean="0">
                  <a:latin typeface="Calibri" panose="020F0502020204030204" pitchFamily="34" charset="0"/>
                </a:rPr>
                <a:t>bowerrc</a:t>
              </a:r>
              <a:endParaRPr lang="fr-FR" sz="14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400241" y="2061809"/>
            <a:ext cx="6245569" cy="3077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init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96067" y="2483023"/>
            <a:ext cx="6245569" cy="3077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ionic#1.0.0-beta.4 --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save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00241" y="3016438"/>
            <a:ext cx="324036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>
                <a:latin typeface="Calibri" panose="020F0502020204030204" pitchFamily="34" charset="0"/>
              </a:rPr>
              <a:t>Create</a:t>
            </a:r>
            <a:r>
              <a:rPr lang="fr-FR" sz="1400" b="1" dirty="0">
                <a:latin typeface="Calibri" panose="020F0502020204030204" pitchFamily="34" charset="0"/>
              </a:rPr>
              <a:t> a .</a:t>
            </a:r>
            <a:r>
              <a:rPr lang="fr-FR" sz="1400" b="1" dirty="0" err="1">
                <a:latin typeface="Calibri" panose="020F0502020204030204" pitchFamily="34" charset="0"/>
              </a:rPr>
              <a:t>bowerrc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Install </a:t>
            </a:r>
            <a:r>
              <a:rPr lang="fr-FR" sz="1400" b="1" dirty="0" err="1" smtClean="0">
                <a:latin typeface="Calibri" panose="020F0502020204030204" pitchFamily="34" charset="0"/>
              </a:rPr>
              <a:t>with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bower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Ionic ( 1.0.0-beta.4)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angular-ressoure</a:t>
            </a:r>
            <a:r>
              <a:rPr lang="fr-FR" sz="1400" dirty="0">
                <a:latin typeface="Calibri" panose="020F0502020204030204" pitchFamily="34" charset="0"/>
              </a:rPr>
              <a:t> (</a:t>
            </a:r>
            <a:r>
              <a:rPr lang="fr-FR" sz="1400" dirty="0" smtClean="0">
                <a:latin typeface="Calibri" panose="020F0502020204030204" pitchFamily="34" charset="0"/>
              </a:rPr>
              <a:t>1.2.20)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angular-google-maps</a:t>
            </a:r>
            <a:r>
              <a:rPr lang="fr-FR" sz="1400" dirty="0">
                <a:latin typeface="Calibri" panose="020F0502020204030204" pitchFamily="34" charset="0"/>
              </a:rPr>
              <a:t> (</a:t>
            </a:r>
            <a:r>
              <a:rPr lang="fr-FR" sz="1400" dirty="0" smtClean="0">
                <a:latin typeface="Calibri" panose="020F0502020204030204" pitchFamily="34" charset="0"/>
              </a:rPr>
              <a:t>1.0.17)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Include</a:t>
            </a:r>
            <a:r>
              <a:rPr lang="fr-FR" sz="1400" b="1" dirty="0" smtClean="0">
                <a:latin typeface="Calibri" panose="020F0502020204030204" pitchFamily="34" charset="0"/>
              </a:rPr>
              <a:t> in main.html</a:t>
            </a:r>
            <a:r>
              <a:rPr lang="fr-FR" sz="1600" dirty="0" smtClean="0">
                <a:latin typeface="Calibri" panose="020F0502020204030204" pitchFamily="34" charset="0"/>
              </a:rPr>
              <a:t> 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8926" y="5401572"/>
            <a:ext cx="40196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hlinkClick r:id="rId4"/>
              </a:rPr>
              <a:t>https://</a:t>
            </a:r>
            <a:r>
              <a:rPr lang="fr-FR" sz="1400" dirty="0" smtClean="0">
                <a:latin typeface="Calibri" panose="020F0502020204030204" pitchFamily="34" charset="0"/>
                <a:hlinkClick r:id="rId4"/>
              </a:rPr>
              <a:t>github.com/driftyco/ionic</a:t>
            </a:r>
            <a:endParaRPr lang="fr-FR" sz="1400" dirty="0" smtClean="0">
              <a:latin typeface="Calibri" panose="020F0502020204030204" pitchFamily="34" charset="0"/>
            </a:endParaRPr>
          </a:p>
          <a:p>
            <a:r>
              <a:rPr lang="fr-FR" sz="1400" dirty="0">
                <a:latin typeface="Calibri" panose="020F0502020204030204" pitchFamily="34" charset="0"/>
                <a:hlinkClick r:id="rId5"/>
              </a:rPr>
              <a:t>https://github.com/angular/bower-angular-resource</a:t>
            </a:r>
            <a:endParaRPr lang="fr-FR" sz="1400" dirty="0" smtClean="0">
              <a:latin typeface="Calibri" panose="020F0502020204030204" pitchFamily="34" charset="0"/>
            </a:endParaRPr>
          </a:p>
          <a:p>
            <a:r>
              <a:rPr lang="fr-FR" sz="1400" dirty="0">
                <a:latin typeface="Calibri" panose="020F0502020204030204" pitchFamily="34" charset="0"/>
                <a:hlinkClick r:id="rId6"/>
              </a:rPr>
              <a:t>http://angular-google-maps.org/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5150" y="5401571"/>
            <a:ext cx="5832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&lt;!-- Ionic --&gt;</a:t>
            </a:r>
          </a:p>
          <a:p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        &lt;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link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rel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="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stylesheet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href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="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libs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ionic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/release/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css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/ionic.min.css"&gt;</a:t>
            </a:r>
          </a:p>
          <a:p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        &lt;script 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src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="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libs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ionic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/release/</a:t>
            </a:r>
            <a:r>
              <a:rPr lang="fr-FR" sz="12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js</a:t>
            </a:r>
            <a:r>
              <a:rPr lang="fr-FR" sz="1200" dirty="0">
                <a:latin typeface="Shonar Bangla" panose="020B0502040204020203" pitchFamily="34" charset="0"/>
                <a:cs typeface="Shonar Bangla" panose="020B0502040204020203" pitchFamily="34" charset="0"/>
              </a:rPr>
              <a:t>/ionic.bundle.min.js"&gt;&lt;/script&gt;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50515" y="5063017"/>
            <a:ext cx="446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 smtClean="0">
                <a:latin typeface="Calibri" panose="020F0502020204030204" pitchFamily="34" charset="0"/>
              </a:rPr>
              <a:t>Don’t</a:t>
            </a:r>
            <a:r>
              <a:rPr lang="fr-FR" sz="1200" i="1" dirty="0" smtClean="0">
                <a:latin typeface="Calibri" panose="020F0502020204030204" pitchFamily="34" charset="0"/>
              </a:rPr>
              <a:t> </a:t>
            </a:r>
            <a:r>
              <a:rPr lang="fr-FR" sz="1200" i="1" dirty="0" err="1" smtClean="0">
                <a:latin typeface="Calibri" panose="020F0502020204030204" pitchFamily="34" charset="0"/>
              </a:rPr>
              <a:t>forget</a:t>
            </a:r>
            <a:r>
              <a:rPr lang="fr-FR" sz="1200" i="1" dirty="0" smtClean="0">
                <a:latin typeface="Calibri" panose="020F0502020204030204" pitchFamily="34" charset="0"/>
              </a:rPr>
              <a:t> to </a:t>
            </a:r>
            <a:r>
              <a:rPr lang="fr-FR" sz="1200" i="1" dirty="0" err="1" smtClean="0">
                <a:latin typeface="Calibri" panose="020F0502020204030204" pitchFamily="34" charset="0"/>
              </a:rPr>
              <a:t>include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14663" y="1638672"/>
            <a:ext cx="6245569" cy="3077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96067" y="238196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 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899592" y="834338"/>
            <a:ext cx="2000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2.    </a:t>
            </a:r>
            <a:r>
              <a:rPr lang="fr-FR" dirty="0" err="1" smtClean="0">
                <a:latin typeface="Calibri" panose="020F0502020204030204" pitchFamily="34" charset="0"/>
              </a:rPr>
              <a:t>Create</a:t>
            </a:r>
            <a:r>
              <a:rPr lang="fr-FR" dirty="0" smtClean="0">
                <a:latin typeface="Calibri" panose="020F0502020204030204" pitchFamily="34" charset="0"/>
              </a:rPr>
              <a:t> ion-</a:t>
            </a:r>
            <a:r>
              <a:rPr lang="fr-FR" dirty="0" err="1" smtClean="0">
                <a:latin typeface="Calibri" panose="020F0502020204030204" pitchFamily="34" charset="0"/>
              </a:rPr>
              <a:t>tabs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3075" name="Picture 3" descr="D:\Utilisateurs\A577163\Dropbox\Atos Worldline\Applications\TechForum2014\Documents\Publication-Promotion\Capture d'écran\Accueil_io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72" y="1567037"/>
            <a:ext cx="2303579" cy="3455368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6167054" y="4433080"/>
            <a:ext cx="2639614" cy="848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660232" y="532701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Ion-</a:t>
            </a:r>
            <a:r>
              <a:rPr lang="fr-FR" sz="1400" i="1" dirty="0" err="1" smtClean="0">
                <a:latin typeface="Calibri" panose="020F0502020204030204" pitchFamily="34" charset="0"/>
              </a:rPr>
              <a:t>tabs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9997" y="1895580"/>
            <a:ext cx="3888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App.js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correct route to display </a:t>
            </a:r>
            <a:r>
              <a:rPr lang="fr-FR" sz="1400" dirty="0" err="1" smtClean="0">
                <a:latin typeface="Calibri" panose="020F0502020204030204" pitchFamily="34" charset="0"/>
              </a:rPr>
              <a:t>tabs</a:t>
            </a:r>
            <a:r>
              <a:rPr lang="fr-FR" sz="1400" dirty="0" smtClean="0">
                <a:latin typeface="Calibri" panose="020F0502020204030204" pitchFamily="34" charset="0"/>
              </a:rPr>
              <a:t> (use </a:t>
            </a:r>
            <a:r>
              <a:rPr lang="fr-FR" sz="1400" dirty="0" err="1" smtClean="0">
                <a:latin typeface="Calibri" panose="020F0502020204030204" pitchFamily="34" charset="0"/>
              </a:rPr>
              <a:t>templateUrl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Tabs.html</a:t>
            </a:r>
            <a:r>
              <a:rPr lang="fr-FR" sz="1400" dirty="0" smtClean="0">
                <a:latin typeface="Calibri" panose="020F0502020204030204" pitchFamily="34" charset="0"/>
              </a:rPr>
              <a:t> :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ion-tab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title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icon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ion-</a:t>
            </a:r>
            <a:r>
              <a:rPr lang="fr-FR" sz="1400" dirty="0" err="1" smtClean="0">
                <a:latin typeface="Calibri" panose="020F0502020204030204" pitchFamily="34" charset="0"/>
              </a:rPr>
              <a:t>nav</a:t>
            </a:r>
            <a:r>
              <a:rPr lang="fr-FR" sz="1400" dirty="0" smtClean="0">
                <a:latin typeface="Calibri" panose="020F0502020204030204" pitchFamily="34" charset="0"/>
              </a:rPr>
              <a:t>-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r>
              <a:rPr lang="fr-FR" sz="1400" dirty="0" smtClean="0">
                <a:latin typeface="Calibri" panose="020F0502020204030204" pitchFamily="34" charset="0"/>
              </a:rPr>
              <a:t> in ion-tab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47418" y="3968467"/>
            <a:ext cx="38884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Calibri" panose="020F0502020204030204" pitchFamily="34" charset="0"/>
              </a:rPr>
              <a:t>Conference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 smtClean="0">
                <a:latin typeface="Calibri" panose="020F0502020204030204" pitchFamily="34" charset="0"/>
              </a:rPr>
              <a:t>Title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 smtClean="0">
                <a:latin typeface="Calibri" panose="020F0502020204030204" pitchFamily="34" charset="0"/>
              </a:rPr>
              <a:t>Icon</a:t>
            </a:r>
            <a:r>
              <a:rPr lang="fr-FR" sz="1200" dirty="0" smtClean="0">
                <a:latin typeface="Calibri" panose="020F0502020204030204" pitchFamily="34" charset="0"/>
              </a:rPr>
              <a:t> : ion-ios7-people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Href : #/tab/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nav</a:t>
            </a:r>
            <a:r>
              <a:rPr lang="fr-FR" sz="1200" dirty="0" smtClean="0">
                <a:latin typeface="Calibri" panose="020F0502020204030204" pitchFamily="34" charset="0"/>
              </a:rPr>
              <a:t>-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r>
              <a:rPr lang="fr-FR" sz="1200" dirty="0" smtClean="0">
                <a:latin typeface="Calibri" panose="020F0502020204030204" pitchFamily="34" charset="0"/>
              </a:rPr>
              <a:t>-tab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Calibri" panose="020F0502020204030204" pitchFamily="34" charset="0"/>
              </a:rPr>
              <a:t>Agenda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>
                <a:latin typeface="Calibri" panose="020F0502020204030204" pitchFamily="34" charset="0"/>
              </a:rPr>
              <a:t>Title</a:t>
            </a:r>
            <a:r>
              <a:rPr lang="fr-FR" sz="1200" dirty="0">
                <a:latin typeface="Calibri" panose="020F0502020204030204" pitchFamily="34" charset="0"/>
              </a:rPr>
              <a:t> : </a:t>
            </a:r>
            <a:r>
              <a:rPr lang="fr-FR" sz="1200" dirty="0" smtClean="0">
                <a:latin typeface="Calibri" panose="020F0502020204030204" pitchFamily="34" charset="0"/>
              </a:rPr>
              <a:t>Agenda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>
                <a:latin typeface="Calibri" panose="020F0502020204030204" pitchFamily="34" charset="0"/>
              </a:rPr>
              <a:t>Icon</a:t>
            </a:r>
            <a:r>
              <a:rPr lang="fr-FR" sz="1200" dirty="0">
                <a:latin typeface="Calibri" panose="020F0502020204030204" pitchFamily="34" charset="0"/>
              </a:rPr>
              <a:t> : </a:t>
            </a: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calendar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>
                <a:latin typeface="Calibri" panose="020F0502020204030204" pitchFamily="34" charset="0"/>
              </a:rPr>
              <a:t>Href : #/</a:t>
            </a:r>
            <a:r>
              <a:rPr lang="fr-FR" sz="1200" dirty="0" smtClean="0">
                <a:latin typeface="Calibri" panose="020F0502020204030204" pitchFamily="34" charset="0"/>
              </a:rPr>
              <a:t>tab/agenda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nav</a:t>
            </a:r>
            <a:r>
              <a:rPr lang="fr-FR" sz="1200" dirty="0" smtClean="0">
                <a:latin typeface="Calibri" panose="020F0502020204030204" pitchFamily="34" charset="0"/>
              </a:rPr>
              <a:t>-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: agenda-tab</a:t>
            </a:r>
            <a:endParaRPr lang="fr-FR" sz="1200" dirty="0">
              <a:latin typeface="Calibri" panose="020F0502020204030204" pitchFamily="34" charset="0"/>
            </a:endParaRPr>
          </a:p>
          <a:p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56789" y="155014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Modify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smtClean="0">
                <a:latin typeface="Calibri" panose="020F0502020204030204" pitchFamily="34" charset="0"/>
              </a:rPr>
              <a:t>the </a:t>
            </a:r>
            <a:r>
              <a:rPr lang="fr-FR" b="1" dirty="0" err="1" smtClean="0">
                <a:latin typeface="Calibri" panose="020F0502020204030204" pitchFamily="34" charset="0"/>
              </a:rPr>
              <a:t>following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smtClean="0">
                <a:latin typeface="Calibri" panose="020F0502020204030204" pitchFamily="34" charset="0"/>
              </a:rPr>
              <a:t>files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61839" y="3696194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Ion-tab attributs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7418" y="5819112"/>
            <a:ext cx="2855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</a:rPr>
              <a:t>List </a:t>
            </a:r>
            <a:r>
              <a:rPr lang="fr-FR" sz="1400" dirty="0" smtClean="0">
                <a:latin typeface="Calibri" panose="020F0502020204030204" pitchFamily="34" charset="0"/>
              </a:rPr>
              <a:t>Ionic </a:t>
            </a:r>
            <a:r>
              <a:rPr lang="fr-FR" sz="1400" dirty="0" err="1" smtClean="0">
                <a:latin typeface="Calibri" panose="020F0502020204030204" pitchFamily="34" charset="0"/>
              </a:rPr>
              <a:t>icon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  <a:hlinkClick r:id="rId4"/>
              </a:rPr>
              <a:t>http</a:t>
            </a:r>
            <a:r>
              <a:rPr lang="fr-FR" sz="1400" dirty="0">
                <a:latin typeface="Calibri" panose="020F0502020204030204" pitchFamily="34" charset="0"/>
                <a:hlinkClick r:id="rId4"/>
              </a:rPr>
              <a:t>://ionicons.com/</a:t>
            </a:r>
            <a:endParaRPr lang="fr-FR" sz="1400" dirty="0">
              <a:latin typeface="Calibri" panose="020F0502020204030204" pitchFamily="34" charset="0"/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769997" y="3573016"/>
            <a:ext cx="460851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3.    </a:t>
            </a:r>
            <a:r>
              <a:rPr lang="fr-FR" dirty="0" err="1" smtClean="0">
                <a:latin typeface="Calibri" panose="020F0502020204030204" pitchFamily="34" charset="0"/>
              </a:rPr>
              <a:t>Implement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conferences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list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ion-</a:t>
            </a:r>
            <a:r>
              <a:rPr lang="fr-FR" dirty="0" err="1">
                <a:latin typeface="Calibri" panose="020F0502020204030204" pitchFamily="34" charset="0"/>
              </a:rPr>
              <a:t>list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7504" y="1726818"/>
            <a:ext cx="50981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Conferences.html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&lt;ion-item&gt;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ng-repeat</a:t>
            </a:r>
            <a:r>
              <a:rPr lang="fr-FR" sz="1400" dirty="0" smtClean="0">
                <a:latin typeface="Calibri" panose="020F0502020204030204" pitchFamily="34" charset="0"/>
              </a:rPr>
              <a:t> on </a:t>
            </a:r>
            <a:r>
              <a:rPr lang="fr-FR" sz="1400" dirty="0" err="1" smtClean="0">
                <a:latin typeface="Calibri" panose="020F0502020204030204" pitchFamily="34" charset="0"/>
              </a:rPr>
              <a:t>conferences</a:t>
            </a:r>
            <a:r>
              <a:rPr lang="fr-FR" sz="1400" dirty="0" smtClean="0">
                <a:latin typeface="Calibri" panose="020F0502020204030204" pitchFamily="34" charset="0"/>
              </a:rPr>
              <a:t> ( </a:t>
            </a:r>
            <a:r>
              <a:rPr lang="fr-FR" sz="1400" i="1" dirty="0">
                <a:latin typeface="Calibri" panose="020F0502020204030204" pitchFamily="34" charset="0"/>
              </a:rPr>
              <a:t>filtre : | </a:t>
            </a:r>
            <a:r>
              <a:rPr lang="fr-FR" sz="1400" i="1" dirty="0" err="1">
                <a:latin typeface="Calibri" panose="020F0502020204030204" pitchFamily="34" charset="0"/>
              </a:rPr>
              <a:t>scheduleByConference:itemSchedule:search.day</a:t>
            </a:r>
            <a:r>
              <a:rPr lang="fr-FR" sz="1400" i="1" dirty="0">
                <a:latin typeface="Calibri" panose="020F0502020204030204" pitchFamily="34" charset="0"/>
              </a:rPr>
              <a:t> | </a:t>
            </a:r>
            <a:r>
              <a:rPr lang="fr-FR" sz="1400" i="1" dirty="0" err="1">
                <a:latin typeface="Calibri" panose="020F0502020204030204" pitchFamily="34" charset="0"/>
              </a:rPr>
              <a:t>orderBy</a:t>
            </a:r>
            <a:r>
              <a:rPr lang="fr-FR" sz="1400" i="1" dirty="0">
                <a:latin typeface="Calibri" panose="020F0502020204030204" pitchFamily="34" charset="0"/>
              </a:rPr>
              <a:t>:</a:t>
            </a:r>
            <a:r>
              <a:rPr lang="fr-FR" sz="1400" i="1" dirty="0" smtClean="0">
                <a:latin typeface="Calibri" panose="020F0502020204030204" pitchFamily="34" charset="0"/>
              </a:rPr>
              <a:t>'</a:t>
            </a:r>
            <a:r>
              <a:rPr lang="fr-FR" sz="1400" i="1" dirty="0" err="1" smtClean="0">
                <a:latin typeface="Calibri" panose="020F0502020204030204" pitchFamily="34" charset="0"/>
              </a:rPr>
              <a:t>where</a:t>
            </a:r>
            <a:r>
              <a:rPr lang="fr-FR" sz="1400" i="1" dirty="0" smtClean="0">
                <a:latin typeface="Calibri" panose="020F0502020204030204" pitchFamily="34" charset="0"/>
              </a:rPr>
              <a:t>‘</a:t>
            </a:r>
            <a:r>
              <a:rPr lang="fr-FR" sz="1400" dirty="0" smtClean="0">
                <a:latin typeface="Calibri" panose="020F0502020204030204" pitchFamily="34" charset="0"/>
              </a:rPr>
              <a:t>) and </a:t>
            </a:r>
            <a:r>
              <a:rPr lang="fr-FR" sz="1400" dirty="0" err="1" smtClean="0">
                <a:latin typeface="Calibri" panose="020F0502020204030204" pitchFamily="34" charset="0"/>
              </a:rPr>
              <a:t>when</a:t>
            </a:r>
            <a:r>
              <a:rPr lang="fr-FR" sz="1400" dirty="0" smtClean="0">
                <a:latin typeface="Calibri" panose="020F0502020204030204" pitchFamily="34" charset="0"/>
              </a:rPr>
              <a:t> click on a item, call </a:t>
            </a:r>
            <a:r>
              <a:rPr lang="fr-FR" sz="1400" i="1" dirty="0" err="1" smtClean="0">
                <a:latin typeface="Calibri" panose="020F0502020204030204" pitchFamily="34" charset="0"/>
              </a:rPr>
              <a:t>displayConference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method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Detail_conference.html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Implement</a:t>
            </a:r>
            <a:r>
              <a:rPr lang="fr-FR" sz="1400" b="1" dirty="0" smtClean="0">
                <a:latin typeface="Calibri" panose="020F0502020204030204" pitchFamily="34" charset="0"/>
              </a:rPr>
              <a:t> a ion-</a:t>
            </a:r>
            <a:r>
              <a:rPr lang="fr-FR" sz="1400" b="1" dirty="0" err="1" smtClean="0">
                <a:latin typeface="Calibri" panose="020F0502020204030204" pitchFamily="34" charset="0"/>
              </a:rPr>
              <a:t>list</a:t>
            </a:r>
            <a:r>
              <a:rPr lang="fr-FR" sz="1400" b="1" dirty="0" smtClean="0">
                <a:latin typeface="Calibri" panose="020F0502020204030204" pitchFamily="34" charset="0"/>
              </a:rPr>
              <a:t> :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for display </a:t>
            </a:r>
            <a:r>
              <a:rPr lang="fr-FR" sz="1400" dirty="0" err="1" smtClean="0">
                <a:latin typeface="Calibri" panose="020F0502020204030204" pitchFamily="34" charset="0"/>
              </a:rPr>
              <a:t>comments</a:t>
            </a:r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129600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</a:rPr>
              <a:t>Modify</a:t>
            </a:r>
            <a:r>
              <a:rPr lang="fr-FR" b="1" dirty="0">
                <a:latin typeface="Calibri" panose="020F0502020204030204" pitchFamily="34" charset="0"/>
              </a:rPr>
              <a:t> the </a:t>
            </a:r>
            <a:r>
              <a:rPr lang="fr-FR" b="1" dirty="0" err="1">
                <a:latin typeface="Calibri" panose="020F0502020204030204" pitchFamily="34" charset="0"/>
              </a:rPr>
              <a:t>following</a:t>
            </a:r>
            <a:r>
              <a:rPr lang="fr-FR" b="1" dirty="0">
                <a:latin typeface="Calibri" panose="020F0502020204030204" pitchFamily="34" charset="0"/>
              </a:rPr>
              <a:t> files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Dropbox\Chargements appareil photo\Screenshot_2014-07-10-15-07-3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r="359"/>
          <a:stretch/>
        </p:blipFill>
        <p:spPr bwMode="auto">
          <a:xfrm>
            <a:off x="4313560" y="2918636"/>
            <a:ext cx="1739885" cy="2899810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tilisateurs\A577163\Dropbox\Atos Worldline\Applications\TechForum2014\Documents\Publication-Promotion\Capture d'écran\Conferenc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073" y="1550299"/>
            <a:ext cx="2394689" cy="3991148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810345" y="554144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Ion-</a:t>
            </a:r>
            <a:r>
              <a:rPr lang="fr-FR" sz="1200" i="1" dirty="0" err="1" smtClean="0">
                <a:latin typeface="Calibri" panose="020F0502020204030204" pitchFamily="34" charset="0"/>
              </a:rPr>
              <a:t>list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35430" y="583146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Post a comment</a:t>
            </a:r>
            <a:endParaRPr lang="fr-FR" sz="12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829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4.    </a:t>
            </a:r>
            <a:r>
              <a:rPr lang="fr-FR" dirty="0" err="1" smtClean="0">
                <a:latin typeface="Calibri" panose="020F0502020204030204" pitchFamily="34" charset="0"/>
              </a:rPr>
              <a:t>Implement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Popup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IonicPopup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726818"/>
            <a:ext cx="5328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AgendaController.js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IonicPopup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confirmPopup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ionic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fr-FR" sz="1400" dirty="0" smtClean="0">
                <a:latin typeface="Calibri" panose="020F0502020204030204" pitchFamily="34" charset="0"/>
              </a:rPr>
              <a:t>for </a:t>
            </a:r>
            <a:r>
              <a:rPr lang="fr-FR" sz="1400" dirty="0" err="1" smtClean="0">
                <a:latin typeface="Calibri" panose="020F0502020204030204" pitchFamily="34" charset="0"/>
              </a:rPr>
              <a:t>delete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conference</a:t>
            </a:r>
            <a:r>
              <a:rPr lang="fr-FR" sz="1400" dirty="0" smtClean="0">
                <a:latin typeface="Calibri" panose="020F0502020204030204" pitchFamily="34" charset="0"/>
              </a:rPr>
              <a:t> in agenda</a:t>
            </a:r>
            <a:endParaRPr lang="fr-FR" sz="1400" b="1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ConferencesControllers.js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ionic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Popup</a:t>
            </a:r>
            <a:r>
              <a:rPr lang="fr-FR" sz="1400" b="1" dirty="0" smtClean="0">
                <a:latin typeface="Calibri" panose="020F0502020204030204" pitchFamily="34" charset="0"/>
              </a:rPr>
              <a:t> : 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alert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when</a:t>
            </a:r>
            <a:r>
              <a:rPr lang="fr-FR" sz="1400" dirty="0" smtClean="0">
                <a:latin typeface="Calibri" panose="020F0502020204030204" pitchFamily="34" charset="0"/>
              </a:rPr>
              <a:t> internet </a:t>
            </a:r>
            <a:r>
              <a:rPr lang="fr-FR" sz="1400" dirty="0" err="1" smtClean="0">
                <a:latin typeface="Calibri" panose="020F0502020204030204" pitchFamily="34" charset="0"/>
              </a:rPr>
              <a:t>is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disable</a:t>
            </a:r>
            <a:r>
              <a:rPr lang="fr-FR" sz="1400" dirty="0" smtClean="0">
                <a:latin typeface="Calibri" panose="020F0502020204030204" pitchFamily="34" charset="0"/>
              </a:rPr>
              <a:t> on a </a:t>
            </a:r>
            <a:r>
              <a:rPr lang="fr-FR" sz="1400" i="1" dirty="0" err="1" smtClean="0">
                <a:latin typeface="Calibri" panose="020F0502020204030204" pitchFamily="34" charset="0"/>
              </a:rPr>
              <a:t>updateConference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method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a </a:t>
            </a:r>
            <a:r>
              <a:rPr lang="fr-FR" sz="1400" b="1" dirty="0" err="1" smtClean="0">
                <a:latin typeface="Calibri" panose="020F0502020204030204" pitchFamily="34" charset="0"/>
              </a:rPr>
              <a:t>ionicLoader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loading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retreive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list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don’t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forget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hide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after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success</a:t>
            </a:r>
            <a:r>
              <a:rPr lang="fr-FR" sz="1400" dirty="0" smtClean="0">
                <a:latin typeface="Calibri" panose="020F0502020204030204" pitchFamily="34" charset="0"/>
              </a:rPr>
              <a:t> of </a:t>
            </a:r>
            <a:r>
              <a:rPr lang="fr-FR" sz="1400" dirty="0" err="1" smtClean="0">
                <a:latin typeface="Calibri" panose="020F0502020204030204" pitchFamily="34" charset="0"/>
              </a:rPr>
              <a:t>retreive</a:t>
            </a:r>
            <a:r>
              <a:rPr lang="fr-FR" sz="1400" dirty="0" smtClean="0">
                <a:latin typeface="Calibri" panose="020F0502020204030204" pitchFamily="34" charset="0"/>
              </a:rPr>
              <a:t> ( use « atos-loader.gif » in « </a:t>
            </a:r>
            <a:r>
              <a:rPr lang="fr-FR" sz="1400" dirty="0" err="1" smtClean="0">
                <a:latin typeface="Calibri" panose="020F0502020204030204" pitchFamily="34" charset="0"/>
              </a:rPr>
              <a:t>img</a:t>
            </a:r>
            <a:r>
              <a:rPr lang="fr-FR" sz="1400" dirty="0" smtClean="0">
                <a:latin typeface="Calibri" panose="020F0502020204030204" pitchFamily="34" charset="0"/>
              </a:rPr>
              <a:t> » </a:t>
            </a:r>
            <a:r>
              <a:rPr lang="fr-FR" sz="1400" dirty="0" err="1" smtClean="0">
                <a:latin typeface="Calibri" panose="020F0502020204030204" pitchFamily="34" charset="0"/>
              </a:rPr>
              <a:t>folder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129600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</a:rPr>
              <a:t>Modify</a:t>
            </a:r>
            <a:r>
              <a:rPr lang="fr-FR" b="1" dirty="0">
                <a:latin typeface="Calibri" panose="020F0502020204030204" pitchFamily="34" charset="0"/>
              </a:rPr>
              <a:t> the </a:t>
            </a:r>
            <a:r>
              <a:rPr lang="fr-FR" b="1" dirty="0" err="1">
                <a:latin typeface="Calibri" panose="020F0502020204030204" pitchFamily="34" charset="0"/>
              </a:rPr>
              <a:t>following</a:t>
            </a:r>
            <a:r>
              <a:rPr lang="fr-FR" b="1" dirty="0">
                <a:latin typeface="Calibri" panose="020F0502020204030204" pitchFamily="34" charset="0"/>
              </a:rPr>
              <a:t> files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9552" y="3917652"/>
            <a:ext cx="3509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http://ionicframework.com/docs/api/service/$ionicPopup</a:t>
            </a:r>
            <a:r>
              <a:rPr lang="fr-FR" sz="1000" dirty="0" smtClean="0">
                <a:latin typeface="Calibri" panose="020F0502020204030204" pitchFamily="34" charset="0"/>
                <a:hlinkClick r:id="rId3"/>
              </a:rPr>
              <a:t>/</a:t>
            </a:r>
            <a:endParaRPr lang="fr-FR" sz="1000" dirty="0" smtClean="0">
              <a:latin typeface="Calibri" panose="020F0502020204030204" pitchFamily="34" charset="0"/>
            </a:endParaRPr>
          </a:p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http://ionicframework.com/docs/api/service/$ionicLoading/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Dropbox\Atos Worldline\Applications\TechForum2014\Documents\Publication-Promotion\Capture d'écran\Update_conference_lis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36724" r="19759" b="40254"/>
          <a:stretch/>
        </p:blipFill>
        <p:spPr bwMode="auto">
          <a:xfrm>
            <a:off x="1896475" y="4565724"/>
            <a:ext cx="1836000" cy="118800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Utilisateurs\A577163\Dropbox\Atos Worldline\Applications\TechForum2014\Documents\Publication-Promotion\Capture d'écran\Delete_conferenc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1480667"/>
            <a:ext cx="2395440" cy="39924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166403" y="589602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 smtClean="0">
                <a:latin typeface="Calibri" panose="020F0502020204030204" pitchFamily="34" charset="0"/>
              </a:rPr>
              <a:t>IonicLoader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417791" y="550511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 smtClean="0">
                <a:latin typeface="Calibri" panose="020F0502020204030204" pitchFamily="34" charset="0"/>
              </a:rPr>
              <a:t>IonicConfirm</a:t>
            </a:r>
            <a:endParaRPr lang="fr-FR" sz="12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Difference between Phone Gap and Cordova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1725150"/>
            <a:ext cx="8944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2009</a:t>
            </a:r>
            <a:r>
              <a:rPr lang="fr-FR" dirty="0" smtClean="0">
                <a:latin typeface="Calibri" panose="020F0502020204030204" pitchFamily="34" charset="0"/>
              </a:rPr>
              <a:t> : Open Source Project by </a:t>
            </a:r>
            <a:r>
              <a:rPr lang="fr-FR" dirty="0" err="1" smtClean="0">
                <a:latin typeface="Calibri" panose="020F0502020204030204" pitchFamily="34" charset="0"/>
              </a:rPr>
              <a:t>Nitobi</a:t>
            </a:r>
            <a:r>
              <a:rPr lang="fr-FR" dirty="0" smtClean="0">
                <a:latin typeface="Calibri" panose="020F0502020204030204" pitchFamily="34" charset="0"/>
              </a:rPr>
              <a:t> (Start-up)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			</a:t>
            </a:r>
          </a:p>
          <a:p>
            <a:endParaRPr lang="fr-FR" dirty="0" smtClean="0">
              <a:latin typeface="Calibri" panose="020F0502020204030204" pitchFamily="34" charset="0"/>
            </a:endParaRPr>
          </a:p>
          <a:p>
            <a:endParaRPr lang="fr-FR" dirty="0" smtClean="0">
              <a:latin typeface="Calibri" panose="020F0502020204030204" pitchFamily="34" charset="0"/>
            </a:endParaRPr>
          </a:p>
          <a:p>
            <a:r>
              <a:rPr lang="fr-FR" b="1" dirty="0" smtClean="0">
                <a:latin typeface="Calibri" panose="020F0502020204030204" pitchFamily="34" charset="0"/>
              </a:rPr>
              <a:t>2011</a:t>
            </a:r>
            <a:r>
              <a:rPr lang="fr-FR" dirty="0" smtClean="0">
                <a:latin typeface="Calibri" panose="020F0502020204030204" pitchFamily="34" charset="0"/>
              </a:rPr>
              <a:t> : Acquisition by Adobe </a:t>
            </a:r>
          </a:p>
          <a:p>
            <a:r>
              <a:rPr lang="fr-FR" dirty="0">
                <a:latin typeface="Calibri" panose="020F0502020204030204" pitchFamily="34" charset="0"/>
              </a:rPr>
              <a:t>	</a:t>
            </a:r>
            <a:r>
              <a:rPr lang="fr-FR" dirty="0" smtClean="0">
                <a:latin typeface="Calibri" panose="020F0502020204030204" pitchFamily="34" charset="0"/>
              </a:rPr>
              <a:t> Open source </a:t>
            </a:r>
            <a:r>
              <a:rPr lang="fr-FR" dirty="0" err="1" smtClean="0">
                <a:latin typeface="Calibri" panose="020F0502020204030204" pitchFamily="34" charset="0"/>
              </a:rPr>
              <a:t>kernel</a:t>
            </a:r>
            <a:r>
              <a:rPr lang="fr-FR" dirty="0" smtClean="0">
                <a:latin typeface="Calibri" panose="020F0502020204030204" pitchFamily="34" charset="0"/>
              </a:rPr>
              <a:t> has been </a:t>
            </a:r>
            <a:r>
              <a:rPr lang="fr-FR" dirty="0" err="1" smtClean="0">
                <a:latin typeface="Calibri" panose="020F0502020204030204" pitchFamily="34" charset="0"/>
              </a:rPr>
              <a:t>given</a:t>
            </a:r>
            <a:r>
              <a:rPr lang="fr-FR" dirty="0" smtClean="0">
                <a:latin typeface="Calibri" panose="020F0502020204030204" pitchFamily="34" charset="0"/>
              </a:rPr>
              <a:t> to Apache Software </a:t>
            </a:r>
            <a:r>
              <a:rPr lang="fr-FR" dirty="0" err="1" smtClean="0">
                <a:latin typeface="Calibri" panose="020F0502020204030204" pitchFamily="34" charset="0"/>
              </a:rPr>
              <a:t>Foundation</a:t>
            </a:r>
            <a:endParaRPr lang="fr-FR" dirty="0" smtClean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	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1" name="Flèche à angle droit 10"/>
          <p:cNvSpPr/>
          <p:nvPr/>
        </p:nvSpPr>
        <p:spPr>
          <a:xfrm rot="5400000">
            <a:off x="1565969" y="2223169"/>
            <a:ext cx="539453" cy="432048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à angle droit 11"/>
          <p:cNvSpPr/>
          <p:nvPr/>
        </p:nvSpPr>
        <p:spPr>
          <a:xfrm rot="5400000">
            <a:off x="1580003" y="3849789"/>
            <a:ext cx="511386" cy="432048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D:\Utilisateurs\A577163\Downloads\phoned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59" y="2104836"/>
            <a:ext cx="920651" cy="9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Utilisateurs\A577163\Downloads\Apache_Cordova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32" y="3810120"/>
            <a:ext cx="2680521" cy="7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447812" y="4905208"/>
            <a:ext cx="826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Cordova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a « </a:t>
            </a:r>
            <a:r>
              <a:rPr lang="fr-FR" b="1" dirty="0" err="1">
                <a:solidFill>
                  <a:srgbClr val="FF0000"/>
                </a:solidFill>
              </a:rPr>
              <a:t>Community</a:t>
            </a:r>
            <a:r>
              <a:rPr lang="fr-FR" b="1" dirty="0">
                <a:solidFill>
                  <a:srgbClr val="FF0000"/>
                </a:solidFill>
              </a:rPr>
              <a:t> version </a:t>
            </a:r>
            <a:r>
              <a:rPr lang="fr-FR" b="1" dirty="0" smtClean="0">
                <a:solidFill>
                  <a:srgbClr val="FF0000"/>
                </a:solidFill>
              </a:rPr>
              <a:t>»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and</a:t>
            </a:r>
            <a:endParaRPr lang="fr-FR" b="1" dirty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Phone </a:t>
            </a:r>
            <a:r>
              <a:rPr lang="fr-FR" b="1" dirty="0" smtClean="0">
                <a:solidFill>
                  <a:srgbClr val="FF0000"/>
                </a:solidFill>
              </a:rPr>
              <a:t>Gap </a:t>
            </a:r>
            <a:r>
              <a:rPr lang="fr-FR" b="1" dirty="0" err="1" smtClean="0">
                <a:solidFill>
                  <a:srgbClr val="FF0000"/>
                </a:solidFill>
              </a:rPr>
              <a:t>is</a:t>
            </a:r>
            <a:r>
              <a:rPr lang="fr-FR" b="1" dirty="0" smtClean="0">
                <a:solidFill>
                  <a:srgbClr val="FF0000"/>
                </a:solidFill>
              </a:rPr>
              <a:t> a « </a:t>
            </a:r>
            <a:r>
              <a:rPr lang="fr-FR" b="1" dirty="0" smtClean="0">
                <a:solidFill>
                  <a:srgbClr val="FF0000"/>
                </a:solidFill>
              </a:rPr>
              <a:t>Cordova + Entreprise </a:t>
            </a:r>
            <a:r>
              <a:rPr lang="fr-FR" b="1" dirty="0" err="1" smtClean="0">
                <a:solidFill>
                  <a:srgbClr val="FF0000"/>
                </a:solidFill>
              </a:rPr>
              <a:t>tools</a:t>
            </a:r>
            <a:r>
              <a:rPr lang="fr-FR" b="1" dirty="0" smtClean="0">
                <a:solidFill>
                  <a:srgbClr val="FF0000"/>
                </a:solidFill>
              </a:rPr>
              <a:t> » </a:t>
            </a: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5.    </a:t>
            </a:r>
            <a:r>
              <a:rPr lang="fr-FR" dirty="0" err="1" smtClean="0">
                <a:latin typeface="Calibri" panose="020F0502020204030204" pitchFamily="34" charset="0"/>
              </a:rPr>
              <a:t>Integration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</a:rPr>
              <a:t>GPS Plugin</a:t>
            </a: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726818"/>
            <a:ext cx="56166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 err="1" smtClean="0">
                <a:latin typeface="Calibri" panose="020F0502020204030204" pitchFamily="34" charset="0"/>
              </a:rPr>
              <a:t>Download</a:t>
            </a:r>
            <a:r>
              <a:rPr lang="fr-FR" sz="1600" b="1" i="1" dirty="0" smtClean="0">
                <a:latin typeface="Calibri" panose="020F0502020204030204" pitchFamily="34" charset="0"/>
              </a:rPr>
              <a:t> and </a:t>
            </a:r>
            <a:r>
              <a:rPr lang="fr-FR" sz="1600" b="1" i="1" dirty="0" err="1" smtClean="0">
                <a:latin typeface="Calibri" panose="020F0502020204030204" pitchFamily="34" charset="0"/>
              </a:rPr>
              <a:t>integrate</a:t>
            </a:r>
            <a:r>
              <a:rPr lang="fr-FR" sz="1600" b="1" i="1" dirty="0" smtClean="0">
                <a:latin typeface="Calibri" panose="020F0502020204030204" pitchFamily="34" charset="0"/>
              </a:rPr>
              <a:t> a GPS plugin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Download</a:t>
            </a:r>
            <a:r>
              <a:rPr lang="fr-FR" sz="1400" dirty="0" smtClean="0">
                <a:latin typeface="Calibri" panose="020F0502020204030204" pitchFamily="34" charset="0"/>
              </a:rPr>
              <a:t> plugin by </a:t>
            </a:r>
            <a:r>
              <a:rPr lang="fr-FR" sz="1400" dirty="0" err="1">
                <a:latin typeface="Calibri" panose="020F0502020204030204" pitchFamily="34" charset="0"/>
              </a:rPr>
              <a:t>G</a:t>
            </a:r>
            <a:r>
              <a:rPr lang="fr-FR" sz="1400" dirty="0" err="1" smtClean="0">
                <a:latin typeface="Calibri" panose="020F0502020204030204" pitchFamily="34" charset="0"/>
              </a:rPr>
              <a:t>ithub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Install plugin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.zip if </a:t>
            </a:r>
            <a:r>
              <a:rPr lang="fr-FR" sz="1400" dirty="0" err="1" smtClean="0">
                <a:latin typeface="Calibri" panose="020F0502020204030204" pitchFamily="34" charset="0"/>
              </a:rPr>
              <a:t>you</a:t>
            </a:r>
            <a:r>
              <a:rPr lang="fr-FR" sz="1400" dirty="0" smtClean="0">
                <a:latin typeface="Calibri" panose="020F0502020204030204" pitchFamily="34" charset="0"/>
              </a:rPr>
              <a:t> have a </a:t>
            </a:r>
            <a:r>
              <a:rPr lang="fr-FR" sz="1400" dirty="0" err="1" smtClean="0">
                <a:latin typeface="Calibri" panose="020F0502020204030204" pitchFamily="34" charset="0"/>
              </a:rPr>
              <a:t>some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proxy’s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problem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Don’t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forget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r>
              <a:rPr lang="fr-FR" sz="1400" dirty="0" smtClean="0">
                <a:latin typeface="Calibri" panose="020F0502020204030204" pitchFamily="34" charset="0"/>
              </a:rPr>
              <a:t> for « </a:t>
            </a:r>
            <a:r>
              <a:rPr lang="fr-FR" sz="1400" dirty="0" err="1" smtClean="0">
                <a:latin typeface="Calibri" panose="020F0502020204030204" pitchFamily="34" charset="0"/>
              </a:rPr>
              <a:t>install</a:t>
            </a:r>
            <a:r>
              <a:rPr lang="fr-FR" sz="1400" dirty="0" smtClean="0">
                <a:latin typeface="Calibri" panose="020F0502020204030204" pitchFamily="34" charset="0"/>
              </a:rPr>
              <a:t> » plugin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 smtClean="0">
                <a:latin typeface="Calibri" panose="020F0502020204030204" pitchFamily="34" charset="0"/>
              </a:rPr>
              <a:t>In </a:t>
            </a:r>
            <a:r>
              <a:rPr lang="fr-FR" sz="1600" b="1" i="1" dirty="0" err="1" smtClean="0">
                <a:latin typeface="Calibri" panose="020F0502020204030204" pitchFamily="34" charset="0"/>
              </a:rPr>
              <a:t>AccessController</a:t>
            </a:r>
            <a:endParaRPr lang="fr-FR" sz="1600" b="1" i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Implement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getMyPosition</a:t>
            </a:r>
            <a:r>
              <a:rPr lang="fr-FR" sz="1400" dirty="0" smtClean="0">
                <a:latin typeface="Calibri" panose="020F0502020204030204" pitchFamily="34" charset="0"/>
              </a:rPr>
              <a:t> for update a user </a:t>
            </a:r>
            <a:r>
              <a:rPr lang="fr-FR" sz="1400" dirty="0" err="1" smtClean="0">
                <a:latin typeface="Calibri" panose="020F0502020204030204" pitchFamily="34" charset="0"/>
              </a:rPr>
              <a:t>currentPosition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lvl="2"/>
            <a:r>
              <a:rPr lang="fr-FR" sz="1400" dirty="0" smtClean="0">
                <a:latin typeface="Calibri" panose="020F0502020204030204" pitchFamily="34" charset="0"/>
              </a:rPr>
              <a:t>Use a </a:t>
            </a:r>
            <a:r>
              <a:rPr lang="fr-FR" sz="1400" dirty="0" err="1" smtClean="0">
                <a:latin typeface="Calibri" panose="020F0502020204030204" pitchFamily="34" charset="0"/>
              </a:rPr>
              <a:t>apply</a:t>
            </a:r>
            <a:r>
              <a:rPr lang="fr-FR" sz="1400" dirty="0" smtClean="0">
                <a:latin typeface="Calibri" panose="020F0502020204030204" pitchFamily="34" charset="0"/>
              </a:rPr>
              <a:t>() to update position on interface</a:t>
            </a:r>
          </a:p>
          <a:p>
            <a:pPr lvl="2"/>
            <a:r>
              <a:rPr lang="fr-FR" sz="1400" dirty="0" smtClean="0">
                <a:latin typeface="Calibri" panose="020F0502020204030204" pitchFamily="34" charset="0"/>
              </a:rPr>
              <a:t>Update </a:t>
            </a:r>
            <a:r>
              <a:rPr lang="fr-FR" sz="1400" dirty="0" err="1" smtClean="0">
                <a:latin typeface="Calibri" panose="020F0502020204030204" pitchFamily="34" charset="0"/>
              </a:rPr>
              <a:t>map.marker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map.center</a:t>
            </a:r>
            <a:r>
              <a:rPr lang="fr-FR" sz="1400" dirty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current</a:t>
            </a:r>
            <a:r>
              <a:rPr lang="fr-FR" sz="1400" dirty="0" smtClean="0">
                <a:latin typeface="Calibri" panose="020F0502020204030204" pitchFamily="34" charset="0"/>
              </a:rPr>
              <a:t> position</a:t>
            </a:r>
          </a:p>
        </p:txBody>
      </p:sp>
      <p:pic>
        <p:nvPicPr>
          <p:cNvPr id="1027" name="Picture 3" descr="D:\Utilisateurs\A577163\Dropbox\Atos Worldline\Applications\TechForum2014\Documents\Publication-Promotion\Capture d'écran\Plan_acc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46500"/>
            <a:ext cx="2395440" cy="39924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777832" y="555245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GPS Plugin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pic>
        <p:nvPicPr>
          <p:cNvPr id="1028" name="Picture 4" descr="D:\Utilisateurs\A577163\Downloads\unna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3" y="4653136"/>
            <a:ext cx="1311457" cy="131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6</a:t>
            </a:r>
            <a:r>
              <a:rPr lang="fr-FR" dirty="0" smtClean="0">
                <a:latin typeface="Calibri" panose="020F0502020204030204" pitchFamily="34" charset="0"/>
              </a:rPr>
              <a:t>.    </a:t>
            </a:r>
            <a:r>
              <a:rPr lang="fr-FR" dirty="0" err="1" smtClean="0">
                <a:latin typeface="Calibri" panose="020F0502020204030204" pitchFamily="34" charset="0"/>
              </a:rPr>
              <a:t>Build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</a:rPr>
              <a:t>on Android</a:t>
            </a: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93908" y="1420936"/>
            <a:ext cx="54712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atin typeface="Calibri" panose="020F0502020204030204" pitchFamily="34" charset="0"/>
              </a:rPr>
              <a:t>Build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your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app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dirty="0" smtClean="0">
                <a:latin typeface="Calibri" panose="020F0502020204030204" pitchFamily="34" charset="0"/>
              </a:rPr>
              <a:t>=)</a:t>
            </a:r>
          </a:p>
          <a:p>
            <a:endParaRPr lang="fr-FR" sz="1600" dirty="0">
              <a:latin typeface="Calibri" panose="020F0502020204030204" pitchFamily="34" charset="0"/>
            </a:endParaRPr>
          </a:p>
          <a:p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300429" y="2251933"/>
            <a:ext cx="405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Test (Real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ou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 – </a:t>
            </a:r>
            <a:r>
              <a:rPr lang="fr-FR" sz="1600" dirty="0" err="1" smtClean="0">
                <a:latin typeface="Calibri" panose="020F0502020204030204" pitchFamily="34" charset="0"/>
              </a:rPr>
              <a:t>eclipse</a:t>
            </a:r>
            <a:r>
              <a:rPr lang="fr-FR" sz="1600" dirty="0" smtClean="0">
                <a:latin typeface="Calibri" panose="020F0502020204030204" pitchFamily="34" charset="0"/>
              </a:rPr>
              <a:t>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r>
              <a:rPr lang="fr-FR" sz="1600" dirty="0" smtClean="0">
                <a:latin typeface="Calibri" panose="020F0502020204030204" pitchFamily="34" charset="0"/>
              </a:rPr>
              <a:t> 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11" y="3284984"/>
            <a:ext cx="2857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51720" y="1412776"/>
            <a:ext cx="4792340" cy="1686818"/>
          </a:xfrm>
        </p:spPr>
        <p:txBody>
          <a:bodyPr/>
          <a:lstStyle/>
          <a:p>
            <a:r>
              <a:rPr lang="fr-FR" sz="1800" b="1" dirty="0" smtClean="0">
                <a:latin typeface="Calibri" panose="020F0502020204030204" pitchFamily="34" charset="0"/>
              </a:rPr>
              <a:t>You </a:t>
            </a:r>
            <a:r>
              <a:rPr lang="fr-FR" sz="1800" b="1" dirty="0" err="1" smtClean="0">
                <a:latin typeface="Calibri" panose="020F0502020204030204" pitchFamily="34" charset="0"/>
              </a:rPr>
              <a:t>can</a:t>
            </a:r>
            <a:r>
              <a:rPr lang="fr-FR" sz="1800" b="1" dirty="0" smtClean="0">
                <a:latin typeface="Calibri" panose="020F0502020204030204" pitchFamily="34" charset="0"/>
              </a:rPr>
              <a:t> </a:t>
            </a:r>
            <a:r>
              <a:rPr lang="fr-FR" sz="1800" b="1" dirty="0" err="1" smtClean="0">
                <a:latin typeface="Calibri" panose="020F0502020204030204" pitchFamily="34" charset="0"/>
              </a:rPr>
              <a:t>now</a:t>
            </a:r>
            <a:r>
              <a:rPr lang="fr-FR" sz="1800" b="1" dirty="0" smtClean="0"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fr-FR" dirty="0" err="1" smtClean="0">
                <a:latin typeface="Calibri" panose="020F0502020204030204" pitchFamily="34" charset="0"/>
              </a:rPr>
              <a:t>Develop</a:t>
            </a:r>
            <a:r>
              <a:rPr lang="fr-FR" dirty="0" smtClean="0">
                <a:latin typeface="Calibri" panose="020F0502020204030204" pitchFamily="34" charset="0"/>
              </a:rPr>
              <a:t> a </a:t>
            </a:r>
            <a:r>
              <a:rPr lang="fr-FR" dirty="0" smtClean="0">
                <a:latin typeface="Calibri" panose="020F0502020204030204" pitchFamily="34" charset="0"/>
              </a:rPr>
              <a:t>application </a:t>
            </a:r>
            <a:r>
              <a:rPr lang="fr-FR" dirty="0" err="1" smtClean="0">
                <a:latin typeface="Calibri" panose="020F0502020204030204" pitchFamily="34" charset="0"/>
              </a:rPr>
              <a:t>with</a:t>
            </a:r>
            <a:r>
              <a:rPr lang="fr-FR" dirty="0" smtClean="0">
                <a:latin typeface="Calibri" panose="020F0502020204030204" pitchFamily="34" charset="0"/>
              </a:rPr>
              <a:t> Cordova/Ionic</a:t>
            </a:r>
          </a:p>
          <a:p>
            <a:pPr lvl="1"/>
            <a:r>
              <a:rPr lang="fr-FR" dirty="0" err="1" smtClean="0">
                <a:latin typeface="Calibri" panose="020F0502020204030204" pitchFamily="34" charset="0"/>
              </a:rPr>
              <a:t>Build</a:t>
            </a:r>
            <a:r>
              <a:rPr lang="fr-FR" dirty="0" smtClean="0">
                <a:latin typeface="Calibri" panose="020F0502020204030204" pitchFamily="34" charset="0"/>
              </a:rPr>
              <a:t> and </a:t>
            </a:r>
            <a:r>
              <a:rPr lang="fr-FR" dirty="0" err="1" smtClean="0">
                <a:latin typeface="Calibri" panose="020F0502020204030204" pitchFamily="34" charset="0"/>
              </a:rPr>
              <a:t>deploy</a:t>
            </a:r>
            <a:r>
              <a:rPr lang="fr-FR" dirty="0" smtClean="0">
                <a:latin typeface="Calibri" panose="020F0502020204030204" pitchFamily="34" charset="0"/>
              </a:rPr>
              <a:t> a Cordova </a:t>
            </a:r>
            <a:r>
              <a:rPr lang="fr-FR" dirty="0" smtClean="0">
                <a:latin typeface="Calibri" panose="020F0502020204030204" pitchFamily="34" charset="0"/>
              </a:rPr>
              <a:t>App</a:t>
            </a:r>
            <a:endParaRPr lang="fr-FR" dirty="0" smtClean="0">
              <a:latin typeface="Calibri" panose="020F0502020204030204" pitchFamily="34" charset="0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</a:t>
            </a:r>
            <a:r>
              <a:rPr lang="fr-FR" dirty="0" smtClean="0"/>
              <a:t>Conclusion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2025279" y="2852936"/>
            <a:ext cx="46085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Cordova / </a:t>
            </a:r>
            <a:r>
              <a:rPr lang="fr-FR" b="1" dirty="0" err="1" smtClean="0">
                <a:latin typeface="Calibri" panose="020F0502020204030204" pitchFamily="34" charset="0"/>
              </a:rPr>
              <a:t>Phonegap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is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recommanded</a:t>
            </a:r>
            <a:r>
              <a:rPr lang="fr-FR" b="1" dirty="0" smtClean="0">
                <a:latin typeface="Calibri" panose="020F0502020204030204" pitchFamily="34" charset="0"/>
              </a:rPr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</a:t>
            </a:r>
            <a:r>
              <a:rPr lang="fr-FR" sz="1600" dirty="0" smtClean="0">
                <a:latin typeface="Calibri" panose="020F0502020204030204" pitchFamily="34" charset="0"/>
              </a:rPr>
              <a:t>vitrine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</a:t>
            </a:r>
            <a:r>
              <a:rPr lang="fr-FR" sz="1600" dirty="0" err="1" smtClean="0">
                <a:latin typeface="Calibri" panose="020F0502020204030204" pitchFamily="34" charset="0"/>
              </a:rPr>
              <a:t>simply</a:t>
            </a:r>
            <a:r>
              <a:rPr lang="fr-FR" sz="1600" dirty="0" smtClean="0">
                <a:latin typeface="Calibri" panose="020F0502020204030204" pitchFamily="34" charset="0"/>
              </a:rPr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Not for </a:t>
            </a:r>
            <a:r>
              <a:rPr lang="fr-FR" sz="1600" dirty="0" smtClean="0">
                <a:latin typeface="Calibri" panose="020F0502020204030204" pitchFamily="34" charset="0"/>
              </a:rPr>
              <a:t>a efficient application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8" y="3717032"/>
            <a:ext cx="1779487" cy="17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65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18777" y="4725144"/>
            <a:ext cx="1224136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674" name="Title 3"/>
          <p:cNvSpPr>
            <a:spLocks noGrp="1"/>
          </p:cNvSpPr>
          <p:nvPr>
            <p:ph type="ctrTitle"/>
          </p:nvPr>
        </p:nvSpPr>
        <p:spPr>
          <a:xfrm>
            <a:off x="2195513" y="1619250"/>
            <a:ext cx="4733925" cy="1246188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Thanks</a:t>
            </a:r>
          </a:p>
        </p:txBody>
      </p:sp>
      <p:sp>
        <p:nvSpPr>
          <p:cNvPr id="28675" name="Subtitle 4"/>
          <p:cNvSpPr txBox="1">
            <a:spLocks/>
          </p:cNvSpPr>
          <p:nvPr/>
        </p:nvSpPr>
        <p:spPr bwMode="auto">
          <a:xfrm>
            <a:off x="2184400" y="2105024"/>
            <a:ext cx="47355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>
                <a:latin typeface="Calibri" panose="020F0502020204030204" pitchFamily="34" charset="0"/>
                <a:cs typeface="Arial" charset="0"/>
              </a:rPr>
              <a:t>For more information please contact</a:t>
            </a: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:</a:t>
            </a:r>
            <a:r>
              <a:rPr lang="en-US" altLang="de-DE" sz="1400" dirty="0">
                <a:latin typeface="Calibri" panose="020F0502020204030204" pitchFamily="34" charset="0"/>
                <a:cs typeface="Arial" charset="0"/>
              </a:rPr>
              <a:t/>
            </a:r>
            <a:br>
              <a:rPr lang="en-US" altLang="de-DE" sz="1400" dirty="0">
                <a:latin typeface="Calibri" panose="020F0502020204030204" pitchFamily="34" charset="0"/>
                <a:cs typeface="Arial" charset="0"/>
              </a:rPr>
            </a:br>
            <a:endParaRPr lang="en-US" altLang="de-DE" sz="1400" dirty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 smtClean="0">
                <a:latin typeface="Calibri" panose="020F0502020204030204" pitchFamily="34" charset="0"/>
                <a:cs typeface="Arial" charset="0"/>
                <a:hlinkClick r:id="rId3"/>
              </a:rPr>
              <a:t>maxime.gens@worldline.com</a:t>
            </a:r>
            <a:endParaRPr lang="en-US" altLang="de-DE" sz="14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endParaRPr lang="en-US" altLang="de-DE" sz="1400" dirty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Training create by </a:t>
            </a:r>
            <a:r>
              <a:rPr lang="en-US" altLang="de-DE" sz="1400" b="1" dirty="0" smtClean="0">
                <a:latin typeface="Calibri" panose="020F0502020204030204" pitchFamily="34" charset="0"/>
                <a:cs typeface="Arial" charset="0"/>
              </a:rPr>
              <a:t>S.D.C.O</a:t>
            </a: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 – </a:t>
            </a:r>
            <a:r>
              <a:rPr lang="en-US" altLang="de-DE" sz="1200" dirty="0" smtClean="0">
                <a:latin typeface="Calibri" panose="020F0502020204030204" pitchFamily="34" charset="0"/>
                <a:cs typeface="Arial" charset="0"/>
              </a:rPr>
              <a:t>Web &amp; Mobile Framework</a:t>
            </a:r>
            <a:endParaRPr lang="en-US" altLang="de-DE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766749" y="4666347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30/06/2014</a:t>
            </a:r>
            <a:endParaRPr lang="fr-F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8"/>
            <a:ext cx="8748713" cy="4633913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What is Phone Gap / Cordova</a:t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39" y="301298"/>
            <a:ext cx="1296144" cy="129614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5536" y="1598899"/>
            <a:ext cx="3096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alibri" panose="020F0502020204030204" pitchFamily="34" charset="0"/>
              </a:rPr>
              <a:t>Platforms</a:t>
            </a:r>
            <a:r>
              <a:rPr lang="fr-FR" dirty="0" smtClean="0">
                <a:latin typeface="Calibri" panose="020F0502020204030204" pitchFamily="34" charset="0"/>
              </a:rPr>
              <a:t> :</a:t>
            </a:r>
          </a:p>
          <a:p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Calibri" panose="020F0502020204030204" pitchFamily="34" charset="0"/>
              </a:rPr>
              <a:t>Amazon </a:t>
            </a:r>
            <a:r>
              <a:rPr lang="fr-FR" b="1" dirty="0" err="1">
                <a:latin typeface="Calibri" panose="020F0502020204030204" pitchFamily="34" charset="0"/>
              </a:rPr>
              <a:t>Fire</a:t>
            </a:r>
            <a:r>
              <a:rPr lang="fr-FR" b="1" dirty="0">
                <a:latin typeface="Calibri" panose="020F0502020204030204" pitchFamily="34" charset="0"/>
              </a:rPr>
              <a:t> </a:t>
            </a:r>
            <a:r>
              <a:rPr lang="fr-FR" b="1" dirty="0" smtClean="0">
                <a:latin typeface="Calibri" panose="020F0502020204030204" pitchFamily="34" charset="0"/>
              </a:rPr>
              <a:t>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Calibri" panose="020F0502020204030204" pitchFamily="34" charset="0"/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BlackBerry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FireFox</a:t>
            </a:r>
            <a:r>
              <a:rPr lang="fr-FR" b="1" dirty="0" smtClean="0">
                <a:latin typeface="Calibri" panose="020F0502020204030204" pitchFamily="34" charset="0"/>
              </a:rPr>
              <a:t>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iOS</a:t>
            </a:r>
            <a:endParaRPr lang="fr-FR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Ubuntu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Windows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Tizen</a:t>
            </a:r>
            <a:endParaRPr lang="fr-FR" b="1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Downloads\phonegap_platform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54" y="2570769"/>
            <a:ext cx="4891087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Utilisateurs\A577163\Pictures\phonegapclo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9" y="3789040"/>
            <a:ext cx="7052922" cy="203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Phone Gap Enterprise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419207" y="1700808"/>
            <a:ext cx="65167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Adobe : Phone Gap </a:t>
            </a:r>
            <a:r>
              <a:rPr lang="fr-FR" dirty="0" err="1" smtClean="0">
                <a:latin typeface="Calibri" panose="020F0502020204030204" pitchFamily="34" charset="0"/>
              </a:rPr>
              <a:t>Build</a:t>
            </a:r>
            <a:endParaRPr lang="fr-FR" dirty="0" smtClean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code </a:t>
            </a:r>
            <a:r>
              <a:rPr lang="fr-FR" sz="1600" dirty="0" smtClean="0">
                <a:latin typeface="Calibri" panose="020F0502020204030204" pitchFamily="34" charset="0"/>
              </a:rPr>
              <a:t>for Android</a:t>
            </a:r>
            <a:r>
              <a:rPr lang="fr-FR" sz="1600" dirty="0" smtClean="0">
                <a:latin typeface="Calibri" panose="020F0502020204030204" pitchFamily="34" charset="0"/>
              </a:rPr>
              <a:t>, </a:t>
            </a:r>
            <a:r>
              <a:rPr lang="fr-FR" sz="1600" dirty="0" smtClean="0">
                <a:latin typeface="Calibri" panose="020F0502020204030204" pitchFamily="34" charset="0"/>
              </a:rPr>
              <a:t>IOS or </a:t>
            </a:r>
            <a:r>
              <a:rPr lang="fr-FR" sz="1600" dirty="0" smtClean="0">
                <a:latin typeface="Calibri" panose="020F0502020204030204" pitchFamily="34" charset="0"/>
              </a:rPr>
              <a:t>Windows </a:t>
            </a:r>
            <a:r>
              <a:rPr lang="fr-FR" sz="1600" dirty="0" smtClean="0">
                <a:latin typeface="Calibri" panose="020F0502020204030204" pitchFamily="34" charset="0"/>
              </a:rPr>
              <a:t>Phone… on the </a:t>
            </a:r>
            <a:r>
              <a:rPr lang="fr-FR" sz="1600" dirty="0" smtClean="0">
                <a:latin typeface="Calibri" panose="020F0502020204030204" pitchFamily="34" charset="0"/>
              </a:rPr>
              <a:t>cloud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73430" y="3230313"/>
            <a:ext cx="2608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  <a:hlinkClick r:id="rId4"/>
              </a:rPr>
              <a:t>https://build.phonegap.com/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2899" y="506538"/>
            <a:ext cx="8748712" cy="755650"/>
          </a:xfrm>
        </p:spPr>
        <p:txBody>
          <a:bodyPr/>
          <a:lstStyle/>
          <a:p>
            <a:r>
              <a:rPr lang="en-GB" dirty="0"/>
              <a:t>I. Cordova </a:t>
            </a:r>
            <a:r>
              <a:rPr lang="en-GB" dirty="0" smtClean="0"/>
              <a:t>Example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1628800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create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hello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com.example.hello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Creating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 new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project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with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name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and id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com.example.hello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at location "/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home/gens/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mydev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/hello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library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www...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7504" y="285293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platform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Downloading </a:t>
            </a:r>
            <a:r>
              <a:rPr lang="en-US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library </a:t>
            </a:r>
            <a:r>
              <a:rPr lang="en-US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android... </a:t>
            </a:r>
            <a:endParaRPr lang="en-US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en-US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 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complete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7504" y="4057601"/>
            <a:ext cx="4752528" cy="5847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build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run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8620" y="126218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projet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9112" y="2458749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9112" y="3683933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smtClean="0">
                <a:latin typeface="Calibri" panose="020F0502020204030204" pitchFamily="34" charset="0"/>
              </a:rPr>
              <a:t>APK ( or IPA… ) and </a:t>
            </a: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4098" name="Picture 2" descr="D:\Utilisateurs\A577163\Downloads\n4_100002_large_verge_super_wi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56816"/>
            <a:ext cx="3600400" cy="23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403648" y="5085184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For a first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,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can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see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that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3538980" y="5229200"/>
            <a:ext cx="1177036" cy="360040"/>
          </a:xfrm>
          <a:prstGeom prst="rightArrow">
            <a:avLst>
              <a:gd name="adj1" fmla="val 50000"/>
              <a:gd name="adj2" fmla="val 78483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663" y="476672"/>
            <a:ext cx="8748712" cy="755650"/>
          </a:xfrm>
        </p:spPr>
        <p:txBody>
          <a:bodyPr/>
          <a:lstStyle/>
          <a:p>
            <a:r>
              <a:rPr lang="en-GB" dirty="0" smtClean="0"/>
              <a:t>II. </a:t>
            </a:r>
            <a:r>
              <a:rPr lang="fr-FR" dirty="0" err="1"/>
              <a:t>W</a:t>
            </a:r>
            <a:r>
              <a:rPr lang="fr-FR" dirty="0" err="1" smtClean="0"/>
              <a:t>orking</a:t>
            </a:r>
            <a:r>
              <a:rPr lang="fr-FR" dirty="0" smtClean="0"/>
              <a:t> </a:t>
            </a:r>
            <a:r>
              <a:rPr lang="fr-FR" dirty="0" err="1"/>
              <a:t>E</a:t>
            </a:r>
            <a:r>
              <a:rPr lang="fr-FR" dirty="0" err="1" smtClean="0"/>
              <a:t>nvironment</a:t>
            </a:r>
            <a:r>
              <a:rPr lang="fr-FR" b="0" dirty="0"/>
              <a:t> 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971600" y="8367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Installation</a:t>
            </a:r>
            <a:endParaRPr lang="fr-FR" b="1" i="1" dirty="0"/>
          </a:p>
        </p:txBody>
      </p:sp>
      <p:pic>
        <p:nvPicPr>
          <p:cNvPr id="1026" name="Picture 2" descr="D:\Utilisateurs\A577163\Downloads\nodej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96" y="242835"/>
            <a:ext cx="1926417" cy="96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26076" y="1531354"/>
            <a:ext cx="6570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Node</a:t>
            </a:r>
            <a:r>
              <a:rPr lang="fr-FR" sz="1600" dirty="0" smtClean="0">
                <a:latin typeface="Calibri" panose="020F0502020204030204" pitchFamily="34" charset="0"/>
              </a:rPr>
              <a:t> JS : </a:t>
            </a:r>
            <a:r>
              <a:rPr lang="fr-FR" sz="1600" dirty="0">
                <a:latin typeface="Calibri" panose="020F0502020204030204" pitchFamily="34" charset="0"/>
                <a:hlinkClick r:id="rId4"/>
              </a:rPr>
              <a:t>http://nodejs.org</a:t>
            </a:r>
            <a:r>
              <a:rPr lang="fr-FR" sz="1600" dirty="0" smtClean="0">
                <a:latin typeface="Calibri" panose="020F0502020204030204" pitchFamily="34" charset="0"/>
                <a:hlinkClick r:id="rId4"/>
              </a:rPr>
              <a:t>/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Calibri" panose="020F0502020204030204" pitchFamily="34" charset="0"/>
              </a:rPr>
              <a:t>Android </a:t>
            </a:r>
            <a:r>
              <a:rPr lang="fr-FR" sz="1600" dirty="0" smtClean="0">
                <a:latin typeface="Calibri" panose="020F0502020204030204" pitchFamily="34" charset="0"/>
              </a:rPr>
              <a:t>ADT : </a:t>
            </a:r>
            <a:r>
              <a:rPr lang="fr-FR" sz="1600" dirty="0">
                <a:latin typeface="Calibri" panose="020F0502020204030204" pitchFamily="34" charset="0"/>
                <a:hlinkClick r:id="rId5"/>
              </a:rPr>
              <a:t>Bundle </a:t>
            </a:r>
            <a:r>
              <a:rPr lang="fr-FR" sz="1600" dirty="0">
                <a:latin typeface="Calibri" panose="020F0502020204030204" pitchFamily="34" charset="0"/>
                <a:hlinkClick r:id="rId5"/>
              </a:rPr>
              <a:t>http://</a:t>
            </a:r>
            <a:r>
              <a:rPr lang="fr-FR" sz="1600" dirty="0" smtClean="0">
                <a:latin typeface="Calibri" panose="020F0502020204030204" pitchFamily="34" charset="0"/>
                <a:hlinkClick r:id="rId5"/>
              </a:rPr>
              <a:t>developer.android.com/sdk/index.html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: </a:t>
            </a:r>
            <a:r>
              <a:rPr lang="fr-FR" sz="1600" dirty="0">
                <a:latin typeface="Calibri" panose="020F0502020204030204" pitchFamily="34" charset="0"/>
                <a:hlinkClick r:id="rId6"/>
              </a:rPr>
              <a:t>http://ant.apache.org/bindownload.cgi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 panose="020F0502020204030204" pitchFamily="34" charset="0"/>
              </a:rPr>
              <a:t>Run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59251" y="2608572"/>
            <a:ext cx="7704856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 install -g cordova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9512" y="3732808"/>
            <a:ext cx="173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/>
              <a:t>SDK Android</a:t>
            </a:r>
            <a:endParaRPr lang="fr-FR" sz="16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467544" y="4071362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« /bin </a:t>
            </a:r>
            <a:r>
              <a:rPr lang="fr-FR" sz="1600" dirty="0" smtClean="0">
                <a:latin typeface="Calibri" panose="020F0502020204030204" pitchFamily="34" charset="0"/>
              </a:rPr>
              <a:t>» (in directory of JDK) </a:t>
            </a:r>
            <a:r>
              <a:rPr lang="fr-FR" sz="1600" dirty="0" smtClean="0">
                <a:latin typeface="Calibri" panose="020F0502020204030204" pitchFamily="34" charset="0"/>
              </a:rPr>
              <a:t>to Environnement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(JAVA_HOME)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« /</a:t>
            </a:r>
            <a:r>
              <a:rPr lang="fr-FR" sz="1600" dirty="0" err="1" smtClean="0">
                <a:latin typeface="Calibri" panose="020F0502020204030204" pitchFamily="34" charset="0"/>
              </a:rPr>
              <a:t>tools</a:t>
            </a:r>
            <a:r>
              <a:rPr lang="fr-FR" sz="1600" dirty="0" smtClean="0">
                <a:latin typeface="Calibri" panose="020F0502020204030204" pitchFamily="34" charset="0"/>
              </a:rPr>
              <a:t> » and « /</a:t>
            </a:r>
            <a:r>
              <a:rPr lang="fr-FR" sz="1600" dirty="0" err="1" smtClean="0">
                <a:latin typeface="Calibri" panose="020F0502020204030204" pitchFamily="34" charset="0"/>
              </a:rPr>
              <a:t>platform-tools</a:t>
            </a:r>
            <a:r>
              <a:rPr lang="fr-FR" sz="1600" dirty="0" smtClean="0">
                <a:latin typeface="Calibri" panose="020F0502020204030204" pitchFamily="34" charset="0"/>
              </a:rPr>
              <a:t> </a:t>
            </a:r>
            <a:r>
              <a:rPr lang="fr-FR" sz="1600" dirty="0" smtClean="0">
                <a:latin typeface="Calibri" panose="020F0502020204030204" pitchFamily="34" charset="0"/>
              </a:rPr>
              <a:t>» (in directory to </a:t>
            </a:r>
            <a:r>
              <a:rPr lang="fr-FR" sz="1600" dirty="0" err="1" smtClean="0">
                <a:latin typeface="Calibri" panose="020F0502020204030204" pitchFamily="34" charset="0"/>
              </a:rPr>
              <a:t>sdk</a:t>
            </a:r>
            <a:r>
              <a:rPr lang="fr-FR" sz="1600" dirty="0" smtClean="0">
                <a:latin typeface="Calibri" panose="020F0502020204030204" pitchFamily="34" charset="0"/>
              </a:rPr>
              <a:t> Android) </a:t>
            </a:r>
            <a:r>
              <a:rPr lang="fr-FR" sz="1600" dirty="0" smtClean="0">
                <a:latin typeface="Calibri" panose="020F0502020204030204" pitchFamily="34" charset="0"/>
              </a:rPr>
              <a:t>to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(ANDROID_HOME)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directory </a:t>
            </a:r>
            <a:r>
              <a:rPr lang="fr-FR" sz="1600" dirty="0" smtClean="0">
                <a:latin typeface="Calibri" panose="020F0502020204030204" pitchFamily="34" charset="0"/>
              </a:rPr>
              <a:t>to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(ANT_HOME)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25641" y="5557148"/>
            <a:ext cx="173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/>
              <a:t>SDK </a:t>
            </a:r>
            <a:r>
              <a:rPr lang="fr-FR" sz="1600" b="1" i="1" dirty="0" err="1" smtClean="0"/>
              <a:t>iOS</a:t>
            </a:r>
            <a:endParaRPr lang="fr-FR" sz="1600" b="1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626076" y="5819943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r>
              <a:rPr lang="fr-FR" sz="1600" dirty="0" smtClean="0">
                <a:latin typeface="Calibri" panose="020F0502020204030204" pitchFamily="34" charset="0"/>
              </a:rPr>
              <a:t> « </a:t>
            </a:r>
            <a:r>
              <a:rPr lang="fr-FR" sz="1600" dirty="0" err="1" smtClean="0">
                <a:latin typeface="Calibri" panose="020F0502020204030204" pitchFamily="34" charset="0"/>
              </a:rPr>
              <a:t>Xcode</a:t>
            </a:r>
            <a:r>
              <a:rPr lang="fr-FR" sz="1600" dirty="0" smtClean="0">
                <a:latin typeface="Calibri" panose="020F0502020204030204" pitchFamily="34" charset="0"/>
              </a:rPr>
              <a:t> ». Ios </a:t>
            </a:r>
            <a:r>
              <a:rPr lang="fr-FR" sz="1600" dirty="0" err="1" smtClean="0">
                <a:latin typeface="Calibri" panose="020F0502020204030204" pitchFamily="34" charset="0"/>
              </a:rPr>
              <a:t>librairy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installation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425" y="5203205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Test in </a:t>
            </a:r>
            <a:r>
              <a:rPr lang="fr-FR" sz="1400" b="1" i="1" dirty="0" err="1" smtClean="0"/>
              <a:t>shell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with</a:t>
            </a:r>
            <a:r>
              <a:rPr lang="fr-FR" sz="1400" b="1" i="1" dirty="0" smtClean="0"/>
              <a:t> « </a:t>
            </a:r>
            <a:r>
              <a:rPr lang="fr-FR" sz="1400" b="1" i="1" dirty="0" err="1" smtClean="0"/>
              <a:t>android</a:t>
            </a:r>
            <a:r>
              <a:rPr lang="fr-FR" sz="1400" b="1" i="1" dirty="0" smtClean="0"/>
              <a:t> » « java » « </a:t>
            </a:r>
            <a:r>
              <a:rPr lang="fr-FR" sz="1400" b="1" i="1" dirty="0" err="1" smtClean="0"/>
              <a:t>ant</a:t>
            </a:r>
            <a:r>
              <a:rPr lang="fr-FR" sz="1400" b="1" i="1" dirty="0" smtClean="0"/>
              <a:t> »</a:t>
            </a:r>
          </a:p>
          <a:p>
            <a:pPr algn="ctr"/>
            <a:r>
              <a:rPr lang="fr-FR" sz="1400" b="1" i="1" dirty="0"/>
              <a:t>	</a:t>
            </a:r>
            <a:r>
              <a:rPr lang="fr-FR" sz="1400" b="1" i="1" dirty="0" smtClean="0"/>
              <a:t>If </a:t>
            </a:r>
            <a:r>
              <a:rPr lang="fr-FR" sz="1400" b="1" i="1" dirty="0" err="1" smtClean="0"/>
              <a:t>it’s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works</a:t>
            </a:r>
            <a:r>
              <a:rPr lang="fr-FR" sz="1400" b="1" i="1" dirty="0" smtClean="0"/>
              <a:t> =  </a:t>
            </a:r>
            <a:r>
              <a:rPr lang="fr-FR" sz="1400" b="1" i="1" dirty="0" err="1" smtClean="0"/>
              <a:t>it’s</a:t>
            </a:r>
            <a:r>
              <a:rPr lang="fr-FR" sz="1400" b="1" i="1" dirty="0" smtClean="0"/>
              <a:t> ok.</a:t>
            </a:r>
            <a:endParaRPr lang="fr-FR" sz="1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5519966" y="3076602"/>
            <a:ext cx="337889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err="1" smtClean="0">
                <a:latin typeface="Calibri" panose="020F0502020204030204" pitchFamily="34" charset="0"/>
              </a:rPr>
              <a:t>NodeJS</a:t>
            </a:r>
            <a:r>
              <a:rPr lang="en-US" sz="1200" b="1" dirty="0" smtClean="0">
                <a:latin typeface="Calibri" panose="020F0502020204030204" pitchFamily="34" charset="0"/>
              </a:rPr>
              <a:t> proxy</a:t>
            </a:r>
            <a:r>
              <a:rPr lang="en-US" sz="1200" dirty="0" smtClean="0">
                <a:latin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</a:rPr>
              <a:t>	</a:t>
            </a:r>
            <a:endParaRPr lang="en-US" sz="1200" dirty="0" smtClean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 smtClean="0">
                <a:latin typeface="Calibri" panose="020F0502020204030204" pitchFamily="34" charset="0"/>
              </a:rPr>
              <a:t>npm</a:t>
            </a:r>
            <a:r>
              <a:rPr lang="en-US" sz="1200" dirty="0" smtClean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config</a:t>
            </a:r>
            <a:r>
              <a:rPr lang="en-US" sz="1200" dirty="0">
                <a:latin typeface="Calibri" panose="020F0502020204030204" pitchFamily="34" charset="0"/>
              </a:rPr>
              <a:t> set proxy </a:t>
            </a:r>
            <a:r>
              <a:rPr lang="en-US" sz="1200" u="sng" dirty="0">
                <a:latin typeface="Calibri" panose="020F0502020204030204" pitchFamily="34" charset="0"/>
                <a:hlinkClick r:id="rId7"/>
              </a:rPr>
              <a:t>http://proxy:3128</a:t>
            </a:r>
            <a:endParaRPr lang="fr-FR" sz="1200" dirty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Calibri" panose="020F0502020204030204" pitchFamily="34" charset="0"/>
              </a:rPr>
              <a:t>npm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config</a:t>
            </a:r>
            <a:r>
              <a:rPr lang="en-US" sz="1200" dirty="0">
                <a:latin typeface="Calibri" panose="020F0502020204030204" pitchFamily="34" charset="0"/>
              </a:rPr>
              <a:t> set https-proxy </a:t>
            </a:r>
            <a:r>
              <a:rPr lang="en-US" sz="1200" u="sng" dirty="0">
                <a:latin typeface="Calibri" panose="020F0502020204030204" pitchFamily="34" charset="0"/>
                <a:hlinkClick r:id="rId7"/>
              </a:rPr>
              <a:t>http://proxy:3128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959251" y="2947126"/>
            <a:ext cx="3492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-g : for global installation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computer</a:t>
            </a:r>
            <a:endParaRPr lang="fr-FR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 smtClean="0"/>
              <a:t>Working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07504" y="177281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create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MonProjet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com.atos.hello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Creating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 new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project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with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name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and id "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com.atos.hello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at location "/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home/gens/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mydev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MonProjet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library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www...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42733" y="1418898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Calibri" panose="020F0502020204030204" pitchFamily="34" charset="0"/>
              </a:rPr>
              <a:t>Start a projet</a:t>
            </a:r>
            <a:endParaRPr lang="fr-FR" sz="1600" b="1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Pictures\c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133165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1520" y="3255705"/>
            <a:ext cx="250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Folder</a:t>
            </a:r>
            <a:r>
              <a:rPr lang="fr-FR" sz="1600" b="1" dirty="0" smtClean="0">
                <a:latin typeface="Calibri" panose="020F0502020204030204" pitchFamily="34" charset="0"/>
              </a:rPr>
              <a:t> structure</a:t>
            </a:r>
            <a:endParaRPr lang="fr-FR" sz="1600" b="1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987824" y="3789040"/>
            <a:ext cx="6012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Hooks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  <a:r>
              <a:rPr lang="fr-FR" sz="1400" dirty="0" smtClean="0">
                <a:latin typeface="Calibri" panose="020F0502020204030204" pitchFamily="34" charset="0"/>
              </a:rPr>
              <a:t>To store a </a:t>
            </a:r>
            <a:r>
              <a:rPr lang="fr-FR" sz="1400" dirty="0" err="1" smtClean="0">
                <a:latin typeface="Calibri" panose="020F0502020204030204" pitchFamily="34" charset="0"/>
              </a:rPr>
              <a:t>custome</a:t>
            </a:r>
            <a:r>
              <a:rPr lang="fr-FR" sz="1400" dirty="0" smtClean="0">
                <a:latin typeface="Calibri" panose="020F0502020204030204" pitchFamily="34" charset="0"/>
              </a:rPr>
              <a:t> commande for </a:t>
            </a:r>
            <a:r>
              <a:rPr lang="fr-FR" sz="1400" dirty="0" err="1" smtClean="0">
                <a:latin typeface="Calibri" panose="020F0502020204030204" pitchFamily="34" charset="0"/>
              </a:rPr>
              <a:t>cordova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Merges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folder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merge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www, </a:t>
            </a:r>
            <a:r>
              <a:rPr lang="fr-FR" sz="1400" dirty="0" err="1" smtClean="0">
                <a:latin typeface="Calibri" panose="020F0502020204030204" pitchFamily="34" charset="0"/>
              </a:rPr>
              <a:t>example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specific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css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android</a:t>
            </a:r>
            <a:r>
              <a:rPr lang="fr-FR" sz="1400" dirty="0" smtClean="0">
                <a:latin typeface="Calibri" panose="020F0502020204030204" pitchFamily="34" charset="0"/>
              </a:rPr>
              <a:t> or </a:t>
            </a:r>
            <a:r>
              <a:rPr lang="fr-FR" sz="1400" dirty="0" err="1" smtClean="0">
                <a:latin typeface="Calibri" panose="020F0502020204030204" pitchFamily="34" charset="0"/>
              </a:rPr>
              <a:t>ios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Platforms</a:t>
            </a:r>
            <a:r>
              <a:rPr lang="fr-FR" sz="1400" dirty="0" smtClean="0">
                <a:latin typeface="Calibri" panose="020F0502020204030204" pitchFamily="34" charset="0"/>
              </a:rPr>
              <a:t>: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r>
              <a:rPr lang="fr-FR" sz="1400" dirty="0" smtClean="0">
                <a:latin typeface="Calibri" panose="020F0502020204030204" pitchFamily="34" charset="0"/>
              </a:rPr>
              <a:t> for Android, Ios, Windows phone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Plugins</a:t>
            </a:r>
            <a:r>
              <a:rPr lang="fr-FR" sz="1400" dirty="0" smtClean="0">
                <a:latin typeface="Calibri" panose="020F0502020204030204" pitchFamily="34" charset="0"/>
              </a:rPr>
              <a:t> : plugins </a:t>
            </a:r>
            <a:r>
              <a:rPr lang="fr-FR" sz="1400" dirty="0" err="1" smtClean="0">
                <a:latin typeface="Calibri" panose="020F0502020204030204" pitchFamily="34" charset="0"/>
              </a:rPr>
              <a:t>added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www</a:t>
            </a:r>
            <a:r>
              <a:rPr lang="fr-FR" sz="1400" dirty="0" smtClean="0">
                <a:latin typeface="Calibri" panose="020F0502020204030204" pitchFamily="34" charset="0"/>
              </a:rPr>
              <a:t> : code html – </a:t>
            </a:r>
            <a:r>
              <a:rPr lang="fr-FR" sz="1400" dirty="0" err="1" smtClean="0">
                <a:latin typeface="Calibri" panose="020F0502020204030204" pitchFamily="34" charset="0"/>
              </a:rPr>
              <a:t>css</a:t>
            </a:r>
            <a:r>
              <a:rPr lang="fr-FR" sz="1400" dirty="0" smtClean="0">
                <a:latin typeface="Calibri" panose="020F0502020204030204" pitchFamily="34" charset="0"/>
              </a:rPr>
              <a:t> –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r>
              <a:rPr lang="fr-FR" sz="1400" dirty="0" smtClean="0">
                <a:latin typeface="Calibri" panose="020F0502020204030204" pitchFamily="34" charset="0"/>
              </a:rPr>
              <a:t> – </a:t>
            </a:r>
            <a:r>
              <a:rPr lang="fr-FR" sz="1400" dirty="0" err="1" smtClean="0">
                <a:latin typeface="Calibri" panose="020F0502020204030204" pitchFamily="34" charset="0"/>
              </a:rPr>
              <a:t>picture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etc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Config.xml</a:t>
            </a:r>
            <a:r>
              <a:rPr lang="fr-FR" sz="1400" dirty="0" smtClean="0">
                <a:latin typeface="Calibri" panose="020F0502020204030204" pitchFamily="34" charset="0"/>
              </a:rPr>
              <a:t> : Configuration file for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(</a:t>
            </a:r>
            <a:r>
              <a:rPr lang="fr-FR" sz="1400" dirty="0" err="1" smtClean="0">
                <a:latin typeface="Calibri" panose="020F0502020204030204" pitchFamily="34" charset="0"/>
              </a:rPr>
              <a:t>fullscreen</a:t>
            </a:r>
            <a:r>
              <a:rPr lang="fr-FR" sz="1400" dirty="0" smtClean="0">
                <a:latin typeface="Calibri" panose="020F0502020204030204" pitchFamily="34" charset="0"/>
              </a:rPr>
              <a:t>, version </a:t>
            </a:r>
            <a:r>
              <a:rPr lang="fr-FR" sz="1400" dirty="0" err="1" smtClean="0">
                <a:latin typeface="Calibri" panose="020F0502020204030204" pitchFamily="34" charset="0"/>
              </a:rPr>
              <a:t>number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etc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Start and structure </a:t>
            </a:r>
            <a:r>
              <a:rPr lang="fr-FR" b="1" i="1" dirty="0" err="1" smtClean="0"/>
              <a:t>project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os v4.0">
  <a:themeElements>
    <a:clrScheme name="Worldline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B2A9"/>
      </a:accent1>
      <a:accent2>
        <a:srgbClr val="A626AA"/>
      </a:accent2>
      <a:accent3>
        <a:srgbClr val="6639B7"/>
      </a:accent3>
      <a:accent4>
        <a:srgbClr val="AEA400"/>
      </a:accent4>
      <a:accent5>
        <a:srgbClr val="FF6319"/>
      </a:accent5>
      <a:accent6>
        <a:srgbClr val="808080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orldline Theme PPT">
  <a:themeElements>
    <a:clrScheme name="Worldline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B2A9"/>
      </a:accent1>
      <a:accent2>
        <a:srgbClr val="A626AA"/>
      </a:accent2>
      <a:accent3>
        <a:srgbClr val="6639B7"/>
      </a:accent3>
      <a:accent4>
        <a:srgbClr val="AEA400"/>
      </a:accent4>
      <a:accent5>
        <a:srgbClr val="FF6319"/>
      </a:accent5>
      <a:accent6>
        <a:srgbClr val="808080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38DDFDD115A34BAC74FF420D4F8566" ma:contentTypeVersion="0" ma:contentTypeDescription="Create a new document." ma:contentTypeScope="" ma:versionID="b3b5702f03d4a994d1f62c2888d62617">
  <xsd:schema xmlns:xsd="http://www.w3.org/2001/XMLSchema" xmlns:xs="http://www.w3.org/2001/XMLSchema" xmlns:p="http://schemas.microsoft.com/office/2006/metadata/properties" xmlns:ns2="0280757d-37fe-447a-94a4-d00c1eb2ad0e" targetNamespace="http://schemas.microsoft.com/office/2006/metadata/properties" ma:root="true" ma:fieldsID="034d4af025f80ec476fc61887ff67187" ns2:_="">
    <xsd:import namespace="0280757d-37fe-447a-94a4-d00c1eb2ad0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0757d-37fe-447a-94a4-d00c1eb2ad0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280757d-37fe-447a-94a4-d00c1eb2ad0e">PTEC2HVDMWAY-10425-174</_dlc_DocId>
    <_dlc_DocIdUrl xmlns="0280757d-37fe-447a-94a4-d00c1eb2ad0e">
      <Url>https://sp.myatos.net/organization/gbu/wl/tou/sdco/SoftwareEngineering/_layouts/DocIdRedir.aspx?ID=PTEC2HVDMWAY-10425-174</Url>
      <Description>PTEC2HVDMWAY-10425-174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F2122B-24BD-405D-B4F9-5A0D2E2F8E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80757d-37fe-447a-94a4-d00c1eb2ad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105A6A-1DD9-4A2A-AD98-29DFA280D7C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9EF57EE-B4A4-4A69-850B-EAC27BA60BC3}">
  <ds:schemaRefs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0280757d-37fe-447a-94a4-d00c1eb2ad0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18DB5A48-F9A0-40A0-8DAD-AE0DB83E54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Atos v4.0</Template>
  <TotalTime>0</TotalTime>
  <Words>7873</Words>
  <Application>Microsoft Office PowerPoint</Application>
  <PresentationFormat>Affichage à l'écran (4:3)</PresentationFormat>
  <Paragraphs>949</Paragraphs>
  <Slides>43</Slides>
  <Notes>40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Atos v4.0</vt:lpstr>
      <vt:lpstr>1_Benutzerdefiniertes Design</vt:lpstr>
      <vt:lpstr>Worldline Theme PPT</vt:lpstr>
      <vt:lpstr>Benutzerdefiniertes Design</vt:lpstr>
      <vt:lpstr>Présentation PowerPoint</vt:lpstr>
      <vt:lpstr>I. About Information </vt:lpstr>
      <vt:lpstr> </vt:lpstr>
      <vt:lpstr>Présentation PowerPoint</vt:lpstr>
      <vt:lpstr>Présentation PowerPoint</vt:lpstr>
      <vt:lpstr>Présentation PowerPoint</vt:lpstr>
      <vt:lpstr>I. Cordova Example </vt:lpstr>
      <vt:lpstr>II. Working Environment 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</vt:lpstr>
    </vt:vector>
  </TitlesOfParts>
  <Company>Atos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A110743</dc:creator>
  <cp:lastModifiedBy>Gens Maxime</cp:lastModifiedBy>
  <cp:revision>735</cp:revision>
  <cp:lastPrinted>2013-11-12T10:00:13Z</cp:lastPrinted>
  <dcterms:created xsi:type="dcterms:W3CDTF">2013-03-21T14:52:58Z</dcterms:created>
  <dcterms:modified xsi:type="dcterms:W3CDTF">2014-07-17T14:31:19Z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dd-mm-yyyy</vt:lpwstr>
  </property>
  <property fmtid="{D5CDD505-2E9C-101B-9397-08002B2CF9AE}" pid="3" name="Author">
    <vt:lpwstr>Author</vt:lpwstr>
  </property>
  <property fmtid="{D5CDD505-2E9C-101B-9397-08002B2CF9AE}" pid="4" name="GBU">
    <vt:lpwstr>GBU</vt:lpwstr>
  </property>
  <property fmtid="{D5CDD505-2E9C-101B-9397-08002B2CF9AE}" pid="5" name="Division">
    <vt:lpwstr>Division</vt:lpwstr>
  </property>
  <property fmtid="{D5CDD505-2E9C-101B-9397-08002B2CF9AE}" pid="6" name="Department">
    <vt:lpwstr>Department</vt:lpwstr>
  </property>
  <property fmtid="{D5CDD505-2E9C-101B-9397-08002B2CF9AE}" pid="7" name="Classification">
    <vt:lpwstr>© For internal use</vt:lpwstr>
  </property>
  <property fmtid="{D5CDD505-2E9C-101B-9397-08002B2CF9AE}" pid="8" name="ContentTypeId">
    <vt:lpwstr>0x010100B738DDFDD115A34BAC74FF420D4F8566</vt:lpwstr>
  </property>
  <property fmtid="{D5CDD505-2E9C-101B-9397-08002B2CF9AE}" pid="9" name="_dlc_DocIdItemGuid">
    <vt:lpwstr>b2fb5e88-5417-43d9-ad19-09277f7d8f85</vt:lpwstr>
  </property>
</Properties>
</file>